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401" r:id="rId2"/>
    <p:sldId id="443" r:id="rId3"/>
    <p:sldId id="446" r:id="rId4"/>
    <p:sldId id="447" r:id="rId5"/>
    <p:sldId id="449" r:id="rId6"/>
    <p:sldId id="452" r:id="rId7"/>
    <p:sldId id="451" r:id="rId8"/>
    <p:sldId id="429" r:id="rId9"/>
    <p:sldId id="453" r:id="rId10"/>
    <p:sldId id="454" r:id="rId11"/>
    <p:sldId id="432" r:id="rId12"/>
    <p:sldId id="433" r:id="rId13"/>
    <p:sldId id="448" r:id="rId14"/>
    <p:sldId id="435" r:id="rId15"/>
    <p:sldId id="455" r:id="rId16"/>
    <p:sldId id="436" r:id="rId17"/>
    <p:sldId id="442" r:id="rId18"/>
    <p:sldId id="437" r:id="rId19"/>
    <p:sldId id="438" r:id="rId20"/>
    <p:sldId id="439" r:id="rId21"/>
    <p:sldId id="440" r:id="rId22"/>
    <p:sldId id="441" r:id="rId23"/>
    <p:sldId id="408" r:id="rId24"/>
  </p:sldIdLst>
  <p:sldSz cx="12192000" cy="6858000"/>
  <p:notesSz cx="6858000" cy="9144000"/>
  <p:custDataLst>
    <p:tags r:id="rId26"/>
  </p:custDataLst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518" userDrawn="1">
          <p15:clr>
            <a:srgbClr val="A4A3A4"/>
          </p15:clr>
        </p15:guide>
        <p15:guide id="3" pos="384" userDrawn="1">
          <p15:clr>
            <a:srgbClr val="A4A3A4"/>
          </p15:clr>
        </p15:guide>
        <p15:guide id="4" pos="7287" userDrawn="1">
          <p15:clr>
            <a:srgbClr val="A4A3A4"/>
          </p15:clr>
        </p15:guide>
        <p15:guide id="5" orient="horz" pos="1026" userDrawn="1">
          <p15:clr>
            <a:srgbClr val="A4A3A4"/>
          </p15:clr>
        </p15:guide>
        <p15:guide id="6" orient="horz" pos="1321" userDrawn="1">
          <p15:clr>
            <a:srgbClr val="A4A3A4"/>
          </p15:clr>
        </p15:guide>
        <p15:guide id="10" orient="horz" pos="4269" userDrawn="1">
          <p15:clr>
            <a:srgbClr val="A4A3A4"/>
          </p15:clr>
        </p15:guide>
        <p15:guide id="11" pos="3137" userDrawn="1">
          <p15:clr>
            <a:srgbClr val="A4A3A4"/>
          </p15:clr>
        </p15:guide>
        <p15:guide id="12" pos="70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9391"/>
    <a:srgbClr val="EBEBEB"/>
    <a:srgbClr val="E5E6E6"/>
    <a:srgbClr val="E5E4E5"/>
    <a:srgbClr val="EAEDFA"/>
    <a:srgbClr val="D6D6D6"/>
    <a:srgbClr val="F2F3F2"/>
    <a:srgbClr val="F2F2F2"/>
    <a:srgbClr val="446A9C"/>
    <a:srgbClr val="5C9C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53" autoAdjust="0"/>
    <p:restoredTop sz="94697" autoAdjust="0"/>
  </p:normalViewPr>
  <p:slideViewPr>
    <p:cSldViewPr snapToGrid="0" showGuides="1">
      <p:cViewPr varScale="1">
        <p:scale>
          <a:sx n="108" d="100"/>
          <a:sy n="108" d="100"/>
        </p:scale>
        <p:origin x="576" y="184"/>
      </p:cViewPr>
      <p:guideLst>
        <p:guide orient="horz" pos="2160"/>
        <p:guide pos="5518"/>
        <p:guide pos="384"/>
        <p:guide pos="7287"/>
        <p:guide orient="horz" pos="1026"/>
        <p:guide orient="horz" pos="1321"/>
        <p:guide orient="horz" pos="4269"/>
        <p:guide pos="3137"/>
        <p:guide pos="708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44B705-11C7-4C2D-85AB-26F9C3E48A1B}" type="doc">
      <dgm:prSet loTypeId="urn:microsoft.com/office/officeart/2005/8/layout/chart3" loCatId="relationship" qsTypeId="urn:microsoft.com/office/officeart/2005/8/quickstyle/simple1" qsCatId="simple" csTypeId="urn:microsoft.com/office/officeart/2005/8/colors/accent1_2" csCatId="accent1" phldr="1"/>
      <dgm:spPr/>
    </dgm:pt>
    <dgm:pt modelId="{927A8998-0922-457A-9B66-F7E2E5EAD558}">
      <dgm:prSet phldrT="[文本]" custT="1"/>
      <dgm:spPr/>
      <dgm:t>
        <a:bodyPr/>
        <a:lstStyle/>
        <a:p>
          <a:r>
            <a: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rPr>
            <a:t>医患</a:t>
          </a:r>
        </a:p>
      </dgm:t>
    </dgm:pt>
    <dgm:pt modelId="{53350383-F595-4CA8-A14B-0BC33B7567FA}" type="parTrans" cxnId="{3948F3E2-B0FF-411D-AB29-B0B66A0596AC}">
      <dgm:prSet/>
      <dgm:spPr/>
      <dgm:t>
        <a:bodyPr/>
        <a:lstStyle/>
        <a:p>
          <a:endParaRPr lang="zh-CN" altLang="en-US"/>
        </a:p>
      </dgm:t>
    </dgm:pt>
    <dgm:pt modelId="{18924ADC-74DD-4517-B8B8-AA5103E1F702}" type="sibTrans" cxnId="{3948F3E2-B0FF-411D-AB29-B0B66A0596AC}">
      <dgm:prSet/>
      <dgm:spPr/>
      <dgm:t>
        <a:bodyPr/>
        <a:lstStyle/>
        <a:p>
          <a:endParaRPr lang="zh-CN" altLang="en-US"/>
        </a:p>
      </dgm:t>
    </dgm:pt>
    <dgm:pt modelId="{4797913B-FF3D-4E3D-9083-9529B7F7A23A}">
      <dgm:prSet phldrT="[文本]" custT="1"/>
      <dgm:spPr/>
      <dgm:t>
        <a:bodyPr/>
        <a:lstStyle/>
        <a:p>
          <a:r>
            <a:rPr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医商</a:t>
          </a:r>
        </a:p>
      </dgm:t>
    </dgm:pt>
    <dgm:pt modelId="{7BA8E3C0-AF24-4306-AA59-9515DA948C75}" type="parTrans" cxnId="{A082FD34-26CD-4B49-B979-B1F36BE5C323}">
      <dgm:prSet/>
      <dgm:spPr/>
      <dgm:t>
        <a:bodyPr/>
        <a:lstStyle/>
        <a:p>
          <a:endParaRPr lang="zh-CN" altLang="en-US"/>
        </a:p>
      </dgm:t>
    </dgm:pt>
    <dgm:pt modelId="{E963BD20-B65B-44B4-944E-3E544830F2E5}" type="sibTrans" cxnId="{A082FD34-26CD-4B49-B979-B1F36BE5C323}">
      <dgm:prSet/>
      <dgm:spPr/>
      <dgm:t>
        <a:bodyPr/>
        <a:lstStyle/>
        <a:p>
          <a:endParaRPr lang="zh-CN" altLang="en-US"/>
        </a:p>
      </dgm:t>
    </dgm:pt>
    <dgm:pt modelId="{DC2BDD32-31D4-4A3C-BDF7-6D3C91DBA607}">
      <dgm:prSet phldrT="[文本]" custT="1"/>
      <dgm:spPr/>
      <dgm:t>
        <a:bodyPr/>
        <a:lstStyle/>
        <a:p>
          <a:r>
            <a: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rPr>
            <a:t>医医</a:t>
          </a:r>
        </a:p>
      </dgm:t>
    </dgm:pt>
    <dgm:pt modelId="{5F5A7817-C129-47B2-A250-C926A67123A2}" type="parTrans" cxnId="{02EA97DD-67D3-4C66-A838-01FB60E18EAF}">
      <dgm:prSet/>
      <dgm:spPr/>
      <dgm:t>
        <a:bodyPr/>
        <a:lstStyle/>
        <a:p>
          <a:endParaRPr lang="zh-CN" altLang="en-US"/>
        </a:p>
      </dgm:t>
    </dgm:pt>
    <dgm:pt modelId="{834C206B-83BD-4673-85F4-A215C612238E}" type="sibTrans" cxnId="{02EA97DD-67D3-4C66-A838-01FB60E18EAF}">
      <dgm:prSet/>
      <dgm:spPr/>
      <dgm:t>
        <a:bodyPr/>
        <a:lstStyle/>
        <a:p>
          <a:endParaRPr lang="zh-CN" altLang="en-US"/>
        </a:p>
      </dgm:t>
    </dgm:pt>
    <dgm:pt modelId="{955D0108-E343-4F4D-8B12-4582F35EFC6F}" type="pres">
      <dgm:prSet presAssocID="{5A44B705-11C7-4C2D-85AB-26F9C3E48A1B}" presName="compositeShape" presStyleCnt="0">
        <dgm:presLayoutVars>
          <dgm:chMax val="7"/>
          <dgm:dir/>
          <dgm:resizeHandles val="exact"/>
        </dgm:presLayoutVars>
      </dgm:prSet>
      <dgm:spPr/>
    </dgm:pt>
    <dgm:pt modelId="{8FD2D12E-18D4-4E2B-83B5-7A92BD5D437E}" type="pres">
      <dgm:prSet presAssocID="{5A44B705-11C7-4C2D-85AB-26F9C3E48A1B}" presName="wedge1" presStyleLbl="node1" presStyleIdx="0" presStyleCnt="3"/>
      <dgm:spPr/>
    </dgm:pt>
    <dgm:pt modelId="{A1E7D18D-6118-465A-9298-6EBB6CEECD2A}" type="pres">
      <dgm:prSet presAssocID="{5A44B705-11C7-4C2D-85AB-26F9C3E48A1B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9754D8D-A8A3-45FB-B50A-BAD8243C974A}" type="pres">
      <dgm:prSet presAssocID="{5A44B705-11C7-4C2D-85AB-26F9C3E48A1B}" presName="wedge2" presStyleLbl="node1" presStyleIdx="1" presStyleCnt="3" custLinFactNeighborX="2577" custLinFactNeighborY="5609"/>
      <dgm:spPr/>
    </dgm:pt>
    <dgm:pt modelId="{2F29C372-A375-4854-87B3-1A5FC288A6FC}" type="pres">
      <dgm:prSet presAssocID="{5A44B705-11C7-4C2D-85AB-26F9C3E48A1B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1C87DF1-DE35-403E-85D3-9EA84704A4B4}" type="pres">
      <dgm:prSet presAssocID="{5A44B705-11C7-4C2D-85AB-26F9C3E48A1B}" presName="wedge3" presStyleLbl="node1" presStyleIdx="2" presStyleCnt="3" custLinFactNeighborY="-1531"/>
      <dgm:spPr/>
    </dgm:pt>
    <dgm:pt modelId="{C9D04937-C2ED-4BA1-80E6-6D5859E71813}" type="pres">
      <dgm:prSet presAssocID="{5A44B705-11C7-4C2D-85AB-26F9C3E48A1B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85CFC04-9262-46CD-AB27-B0381978040B}" type="presOf" srcId="{927A8998-0922-457A-9B66-F7E2E5EAD558}" destId="{A1E7D18D-6118-465A-9298-6EBB6CEECD2A}" srcOrd="1" destOrd="0" presId="urn:microsoft.com/office/officeart/2005/8/layout/chart3"/>
    <dgm:cxn modelId="{FFCBF221-7986-4255-841E-A9C57C1C180E}" type="presOf" srcId="{DC2BDD32-31D4-4A3C-BDF7-6D3C91DBA607}" destId="{11C87DF1-DE35-403E-85D3-9EA84704A4B4}" srcOrd="0" destOrd="0" presId="urn:microsoft.com/office/officeart/2005/8/layout/chart3"/>
    <dgm:cxn modelId="{A082FD34-26CD-4B49-B979-B1F36BE5C323}" srcId="{5A44B705-11C7-4C2D-85AB-26F9C3E48A1B}" destId="{4797913B-FF3D-4E3D-9083-9529B7F7A23A}" srcOrd="1" destOrd="0" parTransId="{7BA8E3C0-AF24-4306-AA59-9515DA948C75}" sibTransId="{E963BD20-B65B-44B4-944E-3E544830F2E5}"/>
    <dgm:cxn modelId="{B7762D89-A611-4D7B-BD36-796E58B7BCD3}" type="presOf" srcId="{927A8998-0922-457A-9B66-F7E2E5EAD558}" destId="{8FD2D12E-18D4-4E2B-83B5-7A92BD5D437E}" srcOrd="0" destOrd="0" presId="urn:microsoft.com/office/officeart/2005/8/layout/chart3"/>
    <dgm:cxn modelId="{61CA9392-DCED-4C0D-B5B0-C0E46BF834A0}" type="presOf" srcId="{4797913B-FF3D-4E3D-9083-9529B7F7A23A}" destId="{2F29C372-A375-4854-87B3-1A5FC288A6FC}" srcOrd="1" destOrd="0" presId="urn:microsoft.com/office/officeart/2005/8/layout/chart3"/>
    <dgm:cxn modelId="{ADAABBAB-E224-4D2B-842C-3BFFE220C0F4}" type="presOf" srcId="{4797913B-FF3D-4E3D-9083-9529B7F7A23A}" destId="{59754D8D-A8A3-45FB-B50A-BAD8243C974A}" srcOrd="0" destOrd="0" presId="urn:microsoft.com/office/officeart/2005/8/layout/chart3"/>
    <dgm:cxn modelId="{77DD01C7-6E43-48CF-9B8D-632A5EC5D48C}" type="presOf" srcId="{DC2BDD32-31D4-4A3C-BDF7-6D3C91DBA607}" destId="{C9D04937-C2ED-4BA1-80E6-6D5859E71813}" srcOrd="1" destOrd="0" presId="urn:microsoft.com/office/officeart/2005/8/layout/chart3"/>
    <dgm:cxn modelId="{02EA97DD-67D3-4C66-A838-01FB60E18EAF}" srcId="{5A44B705-11C7-4C2D-85AB-26F9C3E48A1B}" destId="{DC2BDD32-31D4-4A3C-BDF7-6D3C91DBA607}" srcOrd="2" destOrd="0" parTransId="{5F5A7817-C129-47B2-A250-C926A67123A2}" sibTransId="{834C206B-83BD-4673-85F4-A215C612238E}"/>
    <dgm:cxn modelId="{3948F3E2-B0FF-411D-AB29-B0B66A0596AC}" srcId="{5A44B705-11C7-4C2D-85AB-26F9C3E48A1B}" destId="{927A8998-0922-457A-9B66-F7E2E5EAD558}" srcOrd="0" destOrd="0" parTransId="{53350383-F595-4CA8-A14B-0BC33B7567FA}" sibTransId="{18924ADC-74DD-4517-B8B8-AA5103E1F702}"/>
    <dgm:cxn modelId="{D0FF7EE9-B4E7-4FBB-A70B-B7778A404CE2}" type="presOf" srcId="{5A44B705-11C7-4C2D-85AB-26F9C3E48A1B}" destId="{955D0108-E343-4F4D-8B12-4582F35EFC6F}" srcOrd="0" destOrd="0" presId="urn:microsoft.com/office/officeart/2005/8/layout/chart3"/>
    <dgm:cxn modelId="{E5A580FE-77E7-4AA4-8AD4-A7BF0B17B6A9}" type="presParOf" srcId="{955D0108-E343-4F4D-8B12-4582F35EFC6F}" destId="{8FD2D12E-18D4-4E2B-83B5-7A92BD5D437E}" srcOrd="0" destOrd="0" presId="urn:microsoft.com/office/officeart/2005/8/layout/chart3"/>
    <dgm:cxn modelId="{B9586960-E8A6-4BA6-BA32-2D46C34C9AB2}" type="presParOf" srcId="{955D0108-E343-4F4D-8B12-4582F35EFC6F}" destId="{A1E7D18D-6118-465A-9298-6EBB6CEECD2A}" srcOrd="1" destOrd="0" presId="urn:microsoft.com/office/officeart/2005/8/layout/chart3"/>
    <dgm:cxn modelId="{7491FBAC-6A54-44BB-8F35-B7A716594A77}" type="presParOf" srcId="{955D0108-E343-4F4D-8B12-4582F35EFC6F}" destId="{59754D8D-A8A3-45FB-B50A-BAD8243C974A}" srcOrd="2" destOrd="0" presId="urn:microsoft.com/office/officeart/2005/8/layout/chart3"/>
    <dgm:cxn modelId="{FC5B5D95-BC59-4F30-ACF3-0375E87B5375}" type="presParOf" srcId="{955D0108-E343-4F4D-8B12-4582F35EFC6F}" destId="{2F29C372-A375-4854-87B3-1A5FC288A6FC}" srcOrd="3" destOrd="0" presId="urn:microsoft.com/office/officeart/2005/8/layout/chart3"/>
    <dgm:cxn modelId="{CCE19899-7FC5-44D5-9D35-1C1D6370CA6D}" type="presParOf" srcId="{955D0108-E343-4F4D-8B12-4582F35EFC6F}" destId="{11C87DF1-DE35-403E-85D3-9EA84704A4B4}" srcOrd="4" destOrd="0" presId="urn:microsoft.com/office/officeart/2005/8/layout/chart3"/>
    <dgm:cxn modelId="{C628ED79-1900-4782-9E93-D686DC74D6FC}" type="presParOf" srcId="{955D0108-E343-4F4D-8B12-4582F35EFC6F}" destId="{C9D04937-C2ED-4BA1-80E6-6D5859E71813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D2D12E-18D4-4E2B-83B5-7A92BD5D437E}">
      <dsp:nvSpPr>
        <dsp:cNvPr id="0" name=""/>
        <dsp:cNvSpPr/>
      </dsp:nvSpPr>
      <dsp:spPr>
        <a:xfrm>
          <a:off x="2579055" y="218032"/>
          <a:ext cx="2713290" cy="2713290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医患</a:t>
          </a:r>
        </a:p>
      </dsp:txBody>
      <dsp:txXfrm>
        <a:off x="4054245" y="718699"/>
        <a:ext cx="920580" cy="904430"/>
      </dsp:txXfrm>
    </dsp:sp>
    <dsp:sp modelId="{59754D8D-A8A3-45FB-B50A-BAD8243C974A}">
      <dsp:nvSpPr>
        <dsp:cNvPr id="0" name=""/>
        <dsp:cNvSpPr/>
      </dsp:nvSpPr>
      <dsp:spPr>
        <a:xfrm>
          <a:off x="2509113" y="450973"/>
          <a:ext cx="2713290" cy="2713290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医商</a:t>
          </a:r>
        </a:p>
      </dsp:txBody>
      <dsp:txXfrm>
        <a:off x="3252038" y="2162930"/>
        <a:ext cx="1227441" cy="839828"/>
      </dsp:txXfrm>
    </dsp:sp>
    <dsp:sp modelId="{11C87DF1-DE35-403E-85D3-9EA84704A4B4}">
      <dsp:nvSpPr>
        <dsp:cNvPr id="0" name=""/>
        <dsp:cNvSpPr/>
      </dsp:nvSpPr>
      <dsp:spPr>
        <a:xfrm>
          <a:off x="2439191" y="257244"/>
          <a:ext cx="2713290" cy="2713290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医医</a:t>
          </a:r>
        </a:p>
      </dsp:txBody>
      <dsp:txXfrm>
        <a:off x="2729901" y="790212"/>
        <a:ext cx="920580" cy="9044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D56C26-C72F-44AA-93CC-7E5C82FA86ED}" type="datetimeFigureOut">
              <a:rPr lang="en-US" smtClean="0"/>
              <a:t>2/1/19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34C086-DF50-441F-9D0D-82E71E33C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158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483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新增的页面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891CA-1DEC-4610-A7FA-167B13A8C96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14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新增页面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417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新增页面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220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新增页面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189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4C086-DF50-441F-9D0D-82E71E33C5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378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4C086-DF50-441F-9D0D-82E71E33C5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85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094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7086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0931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65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955675" y="2133600"/>
            <a:ext cx="5138928" cy="3730752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Single Image#</a:t>
            </a:r>
          </a:p>
        </p:txBody>
      </p:sp>
    </p:spTree>
    <p:extLst>
      <p:ext uri="{BB962C8B-B14F-4D97-AF65-F5344CB8AC3E}">
        <p14:creationId xmlns:p14="http://schemas.microsoft.com/office/powerpoint/2010/main" val="2029641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1081088" y="2557463"/>
            <a:ext cx="1614487" cy="2838450"/>
          </a:xfrm>
          <a:custGeom>
            <a:avLst/>
            <a:gdLst>
              <a:gd name="connsiteX0" fmla="*/ 16678 w 1614487"/>
              <a:gd name="connsiteY0" fmla="*/ 0 h 2838450"/>
              <a:gd name="connsiteX1" fmla="*/ 1597809 w 1614487"/>
              <a:gd name="connsiteY1" fmla="*/ 0 h 2838450"/>
              <a:gd name="connsiteX2" fmla="*/ 1614487 w 1614487"/>
              <a:gd name="connsiteY2" fmla="*/ 16678 h 2838450"/>
              <a:gd name="connsiteX3" fmla="*/ 1614487 w 1614487"/>
              <a:gd name="connsiteY3" fmla="*/ 2821772 h 2838450"/>
              <a:gd name="connsiteX4" fmla="*/ 1597809 w 1614487"/>
              <a:gd name="connsiteY4" fmla="*/ 2838450 h 2838450"/>
              <a:gd name="connsiteX5" fmla="*/ 16678 w 1614487"/>
              <a:gd name="connsiteY5" fmla="*/ 2838450 h 2838450"/>
              <a:gd name="connsiteX6" fmla="*/ 0 w 1614487"/>
              <a:gd name="connsiteY6" fmla="*/ 2821772 h 2838450"/>
              <a:gd name="connsiteX7" fmla="*/ 0 w 1614487"/>
              <a:gd name="connsiteY7" fmla="*/ 16678 h 2838450"/>
              <a:gd name="connsiteX8" fmla="*/ 16678 w 1614487"/>
              <a:gd name="connsiteY8" fmla="*/ 0 h 283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4487" h="2838450">
                <a:moveTo>
                  <a:pt x="16678" y="0"/>
                </a:moveTo>
                <a:lnTo>
                  <a:pt x="1597809" y="0"/>
                </a:lnTo>
                <a:cubicBezTo>
                  <a:pt x="1607020" y="0"/>
                  <a:pt x="1614487" y="7467"/>
                  <a:pt x="1614487" y="16678"/>
                </a:cubicBezTo>
                <a:lnTo>
                  <a:pt x="1614487" y="2821772"/>
                </a:lnTo>
                <a:cubicBezTo>
                  <a:pt x="1614487" y="2830983"/>
                  <a:pt x="1607020" y="2838450"/>
                  <a:pt x="1597809" y="2838450"/>
                </a:cubicBezTo>
                <a:lnTo>
                  <a:pt x="16678" y="2838450"/>
                </a:lnTo>
                <a:cubicBezTo>
                  <a:pt x="7467" y="2838450"/>
                  <a:pt x="0" y="2830983"/>
                  <a:pt x="0" y="2821772"/>
                </a:cubicBezTo>
                <a:lnTo>
                  <a:pt x="0" y="16678"/>
                </a:lnTo>
                <a:cubicBezTo>
                  <a:pt x="0" y="7467"/>
                  <a:pt x="7467" y="0"/>
                  <a:pt x="1667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851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247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792F407D-1C82-44B6-BE65-426CAB552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577573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F08F0083-605A-6845-8067-D286E6D39EF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36CC25-C99C-044E-BFF1-6DC8E9AB7DA0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-1746" y="312595"/>
            <a:ext cx="4064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397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8" r:id="rId2"/>
    <p:sldLayoutId id="2147483652" r:id="rId3"/>
    <p:sldLayoutId id="2147483650" r:id="rId4"/>
    <p:sldLayoutId id="2147483675" r:id="rId5"/>
    <p:sldLayoutId id="2147483679" r:id="rId6"/>
    <p:sldLayoutId id="2147483680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2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42"/>
          <p:cNvSpPr txBox="1"/>
          <p:nvPr/>
        </p:nvSpPr>
        <p:spPr>
          <a:xfrm>
            <a:off x="516456" y="2774507"/>
            <a:ext cx="5832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4800" b="1" dirty="0">
                <a:solidFill>
                  <a:schemeClr val="accent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辅仁中医药港</a:t>
            </a:r>
          </a:p>
        </p:txBody>
      </p:sp>
      <p:sp>
        <p:nvSpPr>
          <p:cNvPr id="28" name="任意多边形 35">
            <a:extLst>
              <a:ext uri="{FF2B5EF4-FFF2-40B4-BE49-F238E27FC236}">
                <a16:creationId xmlns:a16="http://schemas.microsoft.com/office/drawing/2014/main" id="{6A49CAB2-3AB8-8945-B573-FE3A2939C5E1}"/>
              </a:ext>
            </a:extLst>
          </p:cNvPr>
          <p:cNvSpPr/>
          <p:nvPr/>
        </p:nvSpPr>
        <p:spPr>
          <a:xfrm rot="2700000">
            <a:off x="5274302" y="-1588636"/>
            <a:ext cx="3177271" cy="3177271"/>
          </a:xfrm>
          <a:custGeom>
            <a:avLst/>
            <a:gdLst>
              <a:gd name="connsiteX0" fmla="*/ 0 w 3177271"/>
              <a:gd name="connsiteY0" fmla="*/ 3166723 h 3177271"/>
              <a:gd name="connsiteX1" fmla="*/ 3166723 w 3177271"/>
              <a:gd name="connsiteY1" fmla="*/ 0 h 3177271"/>
              <a:gd name="connsiteX2" fmla="*/ 3177271 w 3177271"/>
              <a:gd name="connsiteY2" fmla="*/ 0 h 3177271"/>
              <a:gd name="connsiteX3" fmla="*/ 3177271 w 3177271"/>
              <a:gd name="connsiteY3" fmla="*/ 3177271 h 3177271"/>
              <a:gd name="connsiteX4" fmla="*/ 0 w 3177271"/>
              <a:gd name="connsiteY4" fmla="*/ 3177271 h 317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7271" h="3177271">
                <a:moveTo>
                  <a:pt x="0" y="3166723"/>
                </a:moveTo>
                <a:lnTo>
                  <a:pt x="3166723" y="0"/>
                </a:lnTo>
                <a:lnTo>
                  <a:pt x="3177271" y="0"/>
                </a:lnTo>
                <a:lnTo>
                  <a:pt x="3177271" y="3177271"/>
                </a:lnTo>
                <a:lnTo>
                  <a:pt x="0" y="31772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任意多边形 24">
            <a:extLst>
              <a:ext uri="{FF2B5EF4-FFF2-40B4-BE49-F238E27FC236}">
                <a16:creationId xmlns:a16="http://schemas.microsoft.com/office/drawing/2014/main" id="{E85390D8-BD5E-A643-A7ED-301ED83FD25E}"/>
              </a:ext>
            </a:extLst>
          </p:cNvPr>
          <p:cNvSpPr/>
          <p:nvPr/>
        </p:nvSpPr>
        <p:spPr>
          <a:xfrm rot="2700000">
            <a:off x="11812376" y="1930927"/>
            <a:ext cx="816398" cy="816398"/>
          </a:xfrm>
          <a:custGeom>
            <a:avLst/>
            <a:gdLst>
              <a:gd name="connsiteX0" fmla="*/ 0 w 816398"/>
              <a:gd name="connsiteY0" fmla="*/ 0 h 816398"/>
              <a:gd name="connsiteX1" fmla="*/ 816398 w 816398"/>
              <a:gd name="connsiteY1" fmla="*/ 816398 h 816398"/>
              <a:gd name="connsiteX2" fmla="*/ 0 w 816398"/>
              <a:gd name="connsiteY2" fmla="*/ 816398 h 8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6398" h="816398">
                <a:moveTo>
                  <a:pt x="0" y="0"/>
                </a:moveTo>
                <a:lnTo>
                  <a:pt x="816398" y="816398"/>
                </a:lnTo>
                <a:lnTo>
                  <a:pt x="0" y="8163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任意多边形 50">
            <a:extLst>
              <a:ext uri="{FF2B5EF4-FFF2-40B4-BE49-F238E27FC236}">
                <a16:creationId xmlns:a16="http://schemas.microsoft.com/office/drawing/2014/main" id="{3B89D99C-E5F2-D243-A9A5-F3A6F449E562}"/>
              </a:ext>
            </a:extLst>
          </p:cNvPr>
          <p:cNvSpPr/>
          <p:nvPr/>
        </p:nvSpPr>
        <p:spPr>
          <a:xfrm rot="2700000">
            <a:off x="-436148" y="6200721"/>
            <a:ext cx="1716663" cy="414787"/>
          </a:xfrm>
          <a:custGeom>
            <a:avLst/>
            <a:gdLst>
              <a:gd name="connsiteX0" fmla="*/ 0 w 1716663"/>
              <a:gd name="connsiteY0" fmla="*/ 0 h 414787"/>
              <a:gd name="connsiteX1" fmla="*/ 1716663 w 1716663"/>
              <a:gd name="connsiteY1" fmla="*/ 0 h 414787"/>
              <a:gd name="connsiteX2" fmla="*/ 1301876 w 1716663"/>
              <a:gd name="connsiteY2" fmla="*/ 414787 h 414787"/>
              <a:gd name="connsiteX3" fmla="*/ 414787 w 1716663"/>
              <a:gd name="connsiteY3" fmla="*/ 414787 h 41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6663" h="414787">
                <a:moveTo>
                  <a:pt x="0" y="0"/>
                </a:moveTo>
                <a:lnTo>
                  <a:pt x="1716663" y="0"/>
                </a:lnTo>
                <a:lnTo>
                  <a:pt x="1301876" y="414787"/>
                </a:lnTo>
                <a:lnTo>
                  <a:pt x="414787" y="41478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任意多边形 48">
            <a:extLst>
              <a:ext uri="{FF2B5EF4-FFF2-40B4-BE49-F238E27FC236}">
                <a16:creationId xmlns:a16="http://schemas.microsoft.com/office/drawing/2014/main" id="{7F09DF5B-3589-5C41-86FC-F9254A73B526}"/>
              </a:ext>
            </a:extLst>
          </p:cNvPr>
          <p:cNvSpPr/>
          <p:nvPr/>
        </p:nvSpPr>
        <p:spPr>
          <a:xfrm rot="2700000">
            <a:off x="-337104" y="6508630"/>
            <a:ext cx="925070" cy="462535"/>
          </a:xfrm>
          <a:custGeom>
            <a:avLst/>
            <a:gdLst>
              <a:gd name="connsiteX0" fmla="*/ 0 w 925070"/>
              <a:gd name="connsiteY0" fmla="*/ 0 h 462535"/>
              <a:gd name="connsiteX1" fmla="*/ 925070 w 925070"/>
              <a:gd name="connsiteY1" fmla="*/ 0 h 462535"/>
              <a:gd name="connsiteX2" fmla="*/ 462535 w 925070"/>
              <a:gd name="connsiteY2" fmla="*/ 462535 h 46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5070" h="462535">
                <a:moveTo>
                  <a:pt x="0" y="0"/>
                </a:moveTo>
                <a:lnTo>
                  <a:pt x="925070" y="0"/>
                </a:lnTo>
                <a:lnTo>
                  <a:pt x="462535" y="4625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35" name="直接连接符 25">
            <a:extLst>
              <a:ext uri="{FF2B5EF4-FFF2-40B4-BE49-F238E27FC236}">
                <a16:creationId xmlns:a16="http://schemas.microsoft.com/office/drawing/2014/main" id="{529226AA-3D65-2F4A-B343-D31FC251A07B}"/>
              </a:ext>
            </a:extLst>
          </p:cNvPr>
          <p:cNvCxnSpPr/>
          <p:nvPr/>
        </p:nvCxnSpPr>
        <p:spPr>
          <a:xfrm>
            <a:off x="5603465" y="1386348"/>
            <a:ext cx="1259473" cy="125947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26">
            <a:extLst>
              <a:ext uri="{FF2B5EF4-FFF2-40B4-BE49-F238E27FC236}">
                <a16:creationId xmlns:a16="http://schemas.microsoft.com/office/drawing/2014/main" id="{857A5C50-6C06-D241-AACB-E29CFAD52B3F}"/>
              </a:ext>
            </a:extLst>
          </p:cNvPr>
          <p:cNvCxnSpPr/>
          <p:nvPr/>
        </p:nvCxnSpPr>
        <p:spPr>
          <a:xfrm>
            <a:off x="6664077" y="2282916"/>
            <a:ext cx="1259473" cy="1259473"/>
          </a:xfrm>
          <a:prstGeom prst="line">
            <a:avLst/>
          </a:prstGeom>
          <a:ln>
            <a:solidFill>
              <a:srgbClr val="3A3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任意多边形 29">
            <a:extLst>
              <a:ext uri="{FF2B5EF4-FFF2-40B4-BE49-F238E27FC236}">
                <a16:creationId xmlns:a16="http://schemas.microsoft.com/office/drawing/2014/main" id="{68396A67-D636-A548-9CD7-05C6CE8BB507}"/>
              </a:ext>
            </a:extLst>
          </p:cNvPr>
          <p:cNvSpPr/>
          <p:nvPr/>
        </p:nvSpPr>
        <p:spPr>
          <a:xfrm rot="2700000">
            <a:off x="11987103" y="6511803"/>
            <a:ext cx="307527" cy="532977"/>
          </a:xfrm>
          <a:custGeom>
            <a:avLst/>
            <a:gdLst>
              <a:gd name="connsiteX0" fmla="*/ 0 w 307527"/>
              <a:gd name="connsiteY0" fmla="*/ 0 h 532977"/>
              <a:gd name="connsiteX1" fmla="*/ 307527 w 307527"/>
              <a:gd name="connsiteY1" fmla="*/ 307527 h 532977"/>
              <a:gd name="connsiteX2" fmla="*/ 82077 w 307527"/>
              <a:gd name="connsiteY2" fmla="*/ 532977 h 532977"/>
              <a:gd name="connsiteX3" fmla="*/ 0 w 307527"/>
              <a:gd name="connsiteY3" fmla="*/ 532977 h 53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527" h="532977">
                <a:moveTo>
                  <a:pt x="0" y="0"/>
                </a:moveTo>
                <a:lnTo>
                  <a:pt x="307527" y="307527"/>
                </a:lnTo>
                <a:lnTo>
                  <a:pt x="82077" y="532977"/>
                </a:lnTo>
                <a:lnTo>
                  <a:pt x="0" y="5329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39" name="直接连接符 28">
            <a:extLst>
              <a:ext uri="{FF2B5EF4-FFF2-40B4-BE49-F238E27FC236}">
                <a16:creationId xmlns:a16="http://schemas.microsoft.com/office/drawing/2014/main" id="{0C1946ED-E81E-D146-9ECC-3FD5689B3931}"/>
              </a:ext>
            </a:extLst>
          </p:cNvPr>
          <p:cNvCxnSpPr/>
          <p:nvPr/>
        </p:nvCxnSpPr>
        <p:spPr>
          <a:xfrm>
            <a:off x="8519094" y="4133042"/>
            <a:ext cx="3014169" cy="295998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图片占位符 6">
            <a:extLst>
              <a:ext uri="{FF2B5EF4-FFF2-40B4-BE49-F238E27FC236}">
                <a16:creationId xmlns:a16="http://schemas.microsoft.com/office/drawing/2014/main" id="{0538E188-E692-DA4C-A460-A3EC40FE86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1" r="17991"/>
          <a:stretch>
            <a:fillRect/>
          </a:stretch>
        </p:blipFill>
        <p:spPr>
          <a:xfrm>
            <a:off x="6951430" y="97377"/>
            <a:ext cx="4493340" cy="4493340"/>
          </a:xfrm>
          <a:custGeom>
            <a:avLst/>
            <a:gdLst>
              <a:gd name="connsiteX0" fmla="*/ 2246670 w 4493340"/>
              <a:gd name="connsiteY0" fmla="*/ 0 h 4493340"/>
              <a:gd name="connsiteX1" fmla="*/ 4493340 w 4493340"/>
              <a:gd name="connsiteY1" fmla="*/ 2246670 h 4493340"/>
              <a:gd name="connsiteX2" fmla="*/ 2246670 w 4493340"/>
              <a:gd name="connsiteY2" fmla="*/ 4493340 h 4493340"/>
              <a:gd name="connsiteX3" fmla="*/ 0 w 4493340"/>
              <a:gd name="connsiteY3" fmla="*/ 2246670 h 449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3340" h="4493340">
                <a:moveTo>
                  <a:pt x="2246670" y="0"/>
                </a:moveTo>
                <a:lnTo>
                  <a:pt x="4493340" y="2246670"/>
                </a:lnTo>
                <a:lnTo>
                  <a:pt x="2246670" y="4493340"/>
                </a:lnTo>
                <a:lnTo>
                  <a:pt x="0" y="2246670"/>
                </a:lnTo>
                <a:close/>
              </a:path>
            </a:pathLst>
          </a:custGeom>
        </p:spPr>
      </p:pic>
      <p:pic>
        <p:nvPicPr>
          <p:cNvPr id="41" name="图片占位符 7">
            <a:extLst>
              <a:ext uri="{FF2B5EF4-FFF2-40B4-BE49-F238E27FC236}">
                <a16:creationId xmlns:a16="http://schemas.microsoft.com/office/drawing/2014/main" id="{8ECD52A3-BE90-4347-BC60-FFD4248056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6" r="7076"/>
          <a:stretch>
            <a:fillRect/>
          </a:stretch>
        </p:blipFill>
        <p:spPr>
          <a:xfrm>
            <a:off x="9282614" y="-29214"/>
            <a:ext cx="2937962" cy="2284770"/>
          </a:xfrm>
          <a:custGeom>
            <a:avLst/>
            <a:gdLst>
              <a:gd name="connsiteX0" fmla="*/ 38102 w 2937962"/>
              <a:gd name="connsiteY0" fmla="*/ 0 h 2284770"/>
              <a:gd name="connsiteX1" fmla="*/ 2937962 w 2937962"/>
              <a:gd name="connsiteY1" fmla="*/ 0 h 2284770"/>
              <a:gd name="connsiteX2" fmla="*/ 2937962 w 2937962"/>
              <a:gd name="connsiteY2" fmla="*/ 1593478 h 2284770"/>
              <a:gd name="connsiteX3" fmla="*/ 2246670 w 2937962"/>
              <a:gd name="connsiteY3" fmla="*/ 2284770 h 2284770"/>
              <a:gd name="connsiteX4" fmla="*/ 0 w 2937962"/>
              <a:gd name="connsiteY4" fmla="*/ 38100 h 228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7962" h="2284770">
                <a:moveTo>
                  <a:pt x="38102" y="0"/>
                </a:moveTo>
                <a:lnTo>
                  <a:pt x="2937962" y="0"/>
                </a:lnTo>
                <a:lnTo>
                  <a:pt x="2937962" y="1593478"/>
                </a:lnTo>
                <a:lnTo>
                  <a:pt x="2246670" y="2284770"/>
                </a:lnTo>
                <a:lnTo>
                  <a:pt x="0" y="38100"/>
                </a:lnTo>
                <a:close/>
              </a:path>
            </a:pathLst>
          </a:custGeom>
        </p:spPr>
      </p:pic>
      <p:pic>
        <p:nvPicPr>
          <p:cNvPr id="42" name="图片占位符 4">
            <a:extLst>
              <a:ext uri="{FF2B5EF4-FFF2-40B4-BE49-F238E27FC236}">
                <a16:creationId xmlns:a16="http://schemas.microsoft.com/office/drawing/2014/main" id="{381B963E-E333-D345-86AD-F3C4357EF5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8" r="30098"/>
          <a:stretch>
            <a:fillRect/>
          </a:stretch>
        </p:blipFill>
        <p:spPr>
          <a:xfrm>
            <a:off x="9312112" y="2427620"/>
            <a:ext cx="2908463" cy="4493340"/>
          </a:xfrm>
          <a:custGeom>
            <a:avLst/>
            <a:gdLst>
              <a:gd name="connsiteX0" fmla="*/ 2246670 w 2908463"/>
              <a:gd name="connsiteY0" fmla="*/ 0 h 4493340"/>
              <a:gd name="connsiteX1" fmla="*/ 2908463 w 2908463"/>
              <a:gd name="connsiteY1" fmla="*/ 661793 h 4493340"/>
              <a:gd name="connsiteX2" fmla="*/ 2908463 w 2908463"/>
              <a:gd name="connsiteY2" fmla="*/ 3831546 h 4493340"/>
              <a:gd name="connsiteX3" fmla="*/ 2246670 w 2908463"/>
              <a:gd name="connsiteY3" fmla="*/ 4493340 h 4493340"/>
              <a:gd name="connsiteX4" fmla="*/ 0 w 2908463"/>
              <a:gd name="connsiteY4" fmla="*/ 2246670 h 449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8463" h="4493340">
                <a:moveTo>
                  <a:pt x="2246670" y="0"/>
                </a:moveTo>
                <a:lnTo>
                  <a:pt x="2908463" y="661793"/>
                </a:lnTo>
                <a:lnTo>
                  <a:pt x="2908463" y="3831546"/>
                </a:lnTo>
                <a:lnTo>
                  <a:pt x="2246670" y="4493340"/>
                </a:lnTo>
                <a:lnTo>
                  <a:pt x="0" y="224667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94771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2">
            <a:extLst>
              <a:ext uri="{FF2B5EF4-FFF2-40B4-BE49-F238E27FC236}">
                <a16:creationId xmlns:a16="http://schemas.microsoft.com/office/drawing/2014/main" id="{429B6F6E-7D58-A74F-9E9E-69196D079E95}"/>
              </a:ext>
            </a:extLst>
          </p:cNvPr>
          <p:cNvSpPr/>
          <p:nvPr/>
        </p:nvSpPr>
        <p:spPr>
          <a:xfrm>
            <a:off x="5699401" y="2594854"/>
            <a:ext cx="785470" cy="559915"/>
          </a:xfrm>
          <a:custGeom>
            <a:avLst/>
            <a:gdLst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470" h="559915">
                <a:moveTo>
                  <a:pt x="0" y="0"/>
                </a:moveTo>
                <a:cubicBezTo>
                  <a:pt x="338023" y="137160"/>
                  <a:pt x="523647" y="106680"/>
                  <a:pt x="785470" y="0"/>
                </a:cubicBezTo>
                <a:lnTo>
                  <a:pt x="785470" y="559915"/>
                </a:lnTo>
                <a:cubicBezTo>
                  <a:pt x="500787" y="437995"/>
                  <a:pt x="292303" y="437995"/>
                  <a:pt x="0" y="559915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 32">
            <a:extLst>
              <a:ext uri="{FF2B5EF4-FFF2-40B4-BE49-F238E27FC236}">
                <a16:creationId xmlns:a16="http://schemas.microsoft.com/office/drawing/2014/main" id="{2252D54E-0C04-6543-81A5-B8DE4A4DE6F4}"/>
              </a:ext>
            </a:extLst>
          </p:cNvPr>
          <p:cNvSpPr/>
          <p:nvPr/>
        </p:nvSpPr>
        <p:spPr>
          <a:xfrm>
            <a:off x="7959636" y="2594854"/>
            <a:ext cx="785470" cy="559915"/>
          </a:xfrm>
          <a:custGeom>
            <a:avLst/>
            <a:gdLst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470" h="559915">
                <a:moveTo>
                  <a:pt x="0" y="0"/>
                </a:moveTo>
                <a:cubicBezTo>
                  <a:pt x="338023" y="137160"/>
                  <a:pt x="523647" y="106680"/>
                  <a:pt x="785470" y="0"/>
                </a:cubicBezTo>
                <a:lnTo>
                  <a:pt x="785470" y="559915"/>
                </a:lnTo>
                <a:cubicBezTo>
                  <a:pt x="500787" y="437995"/>
                  <a:pt x="292303" y="437995"/>
                  <a:pt x="0" y="559915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 32">
            <a:extLst>
              <a:ext uri="{FF2B5EF4-FFF2-40B4-BE49-F238E27FC236}">
                <a16:creationId xmlns:a16="http://schemas.microsoft.com/office/drawing/2014/main" id="{6EDE9716-9897-0747-A508-467144D263AE}"/>
              </a:ext>
            </a:extLst>
          </p:cNvPr>
          <p:cNvSpPr/>
          <p:nvPr/>
        </p:nvSpPr>
        <p:spPr>
          <a:xfrm>
            <a:off x="3450764" y="2594854"/>
            <a:ext cx="785470" cy="559915"/>
          </a:xfrm>
          <a:custGeom>
            <a:avLst/>
            <a:gdLst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470" h="559915">
                <a:moveTo>
                  <a:pt x="0" y="0"/>
                </a:moveTo>
                <a:cubicBezTo>
                  <a:pt x="338023" y="137160"/>
                  <a:pt x="523647" y="106680"/>
                  <a:pt x="785470" y="0"/>
                </a:cubicBezTo>
                <a:lnTo>
                  <a:pt x="785470" y="559915"/>
                </a:lnTo>
                <a:cubicBezTo>
                  <a:pt x="500787" y="437995"/>
                  <a:pt x="292303" y="437995"/>
                  <a:pt x="0" y="559915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E784B34C-F9B4-444D-AD67-2F1350AE84A0}"/>
              </a:ext>
            </a:extLst>
          </p:cNvPr>
          <p:cNvSpPr/>
          <p:nvPr/>
        </p:nvSpPr>
        <p:spPr>
          <a:xfrm>
            <a:off x="1892301" y="2055662"/>
            <a:ext cx="1638298" cy="1638298"/>
          </a:xfrm>
          <a:prstGeom prst="ellipse">
            <a:avLst/>
          </a:prstGeom>
          <a:gradFill>
            <a:gsLst>
              <a:gs pos="0">
                <a:srgbClr val="3D9391"/>
              </a:gs>
              <a:gs pos="100000">
                <a:srgbClr val="446A9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3E047A0F-6B02-C443-96A7-EC9C314A322D}"/>
              </a:ext>
            </a:extLst>
          </p:cNvPr>
          <p:cNvSpPr/>
          <p:nvPr/>
        </p:nvSpPr>
        <p:spPr>
          <a:xfrm>
            <a:off x="2067084" y="2230445"/>
            <a:ext cx="1288733" cy="128873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55600" sx="102000" sy="102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2A283D5-9B13-6149-8617-399FD57B4F52}"/>
              </a:ext>
            </a:extLst>
          </p:cNvPr>
          <p:cNvGrpSpPr/>
          <p:nvPr/>
        </p:nvGrpSpPr>
        <p:grpSpPr>
          <a:xfrm>
            <a:off x="4148668" y="2055662"/>
            <a:ext cx="1638298" cy="1638298"/>
            <a:chOff x="2925263" y="2633811"/>
            <a:chExt cx="1982014" cy="1982014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6DCA4A79-B04F-0941-A23A-67ED5AE4D5C9}"/>
                </a:ext>
              </a:extLst>
            </p:cNvPr>
            <p:cNvSpPr/>
            <p:nvPr/>
          </p:nvSpPr>
          <p:spPr>
            <a:xfrm>
              <a:off x="2925263" y="2633811"/>
              <a:ext cx="1982014" cy="1982014"/>
            </a:xfrm>
            <a:prstGeom prst="ellipse">
              <a:avLst/>
            </a:prstGeom>
            <a:gradFill>
              <a:gsLst>
                <a:gs pos="0">
                  <a:srgbClr val="3D9391"/>
                </a:gs>
                <a:gs pos="100000">
                  <a:srgbClr val="446A9C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43DA522B-F01B-AE48-96A3-E728277C5635}"/>
                </a:ext>
              </a:extLst>
            </p:cNvPr>
            <p:cNvSpPr/>
            <p:nvPr/>
          </p:nvSpPr>
          <p:spPr>
            <a:xfrm>
              <a:off x="3136715" y="2845263"/>
              <a:ext cx="1559110" cy="15591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55600" sx="102000" sy="1020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5B570A8-2C77-7C44-BA3E-E9BA12133694}"/>
              </a:ext>
            </a:extLst>
          </p:cNvPr>
          <p:cNvGrpSpPr/>
          <p:nvPr/>
        </p:nvGrpSpPr>
        <p:grpSpPr>
          <a:xfrm>
            <a:off x="6405037" y="2055662"/>
            <a:ext cx="1638298" cy="1638298"/>
            <a:chOff x="2925263" y="2633811"/>
            <a:chExt cx="1982014" cy="1982014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6CCAC19A-A1F2-6B4C-8726-F3474E205E69}"/>
                </a:ext>
              </a:extLst>
            </p:cNvPr>
            <p:cNvSpPr/>
            <p:nvPr/>
          </p:nvSpPr>
          <p:spPr>
            <a:xfrm>
              <a:off x="2925263" y="2633811"/>
              <a:ext cx="1982014" cy="1982014"/>
            </a:xfrm>
            <a:prstGeom prst="ellipse">
              <a:avLst/>
            </a:prstGeom>
            <a:gradFill>
              <a:gsLst>
                <a:gs pos="0">
                  <a:srgbClr val="3D9391"/>
                </a:gs>
                <a:gs pos="100000">
                  <a:srgbClr val="446A9C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EBF1B2AC-46D6-3749-B60D-FAA63BB814BF}"/>
                </a:ext>
              </a:extLst>
            </p:cNvPr>
            <p:cNvSpPr/>
            <p:nvPr/>
          </p:nvSpPr>
          <p:spPr>
            <a:xfrm>
              <a:off x="3136715" y="2845263"/>
              <a:ext cx="1559110" cy="15591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55600" sx="102000" sy="1020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9BEC8D34-519E-9448-B943-B873FF5AD7CC}"/>
                </a:ext>
              </a:extLst>
            </p:cNvPr>
            <p:cNvSpPr/>
            <p:nvPr/>
          </p:nvSpPr>
          <p:spPr>
            <a:xfrm>
              <a:off x="3285427" y="3009835"/>
              <a:ext cx="1261685" cy="1261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C96F4AD9-93C8-3441-9EAF-6E145C4123B5}"/>
                </a:ext>
              </a:extLst>
            </p:cNvPr>
            <p:cNvSpPr/>
            <p:nvPr/>
          </p:nvSpPr>
          <p:spPr>
            <a:xfrm>
              <a:off x="3304990" y="3018907"/>
              <a:ext cx="1222556" cy="1222556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 l="-17000" t="-8000" r="-13000" b="-14000"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9F5B14E5-BB8E-B44D-A865-7B09A31376D9}"/>
              </a:ext>
            </a:extLst>
          </p:cNvPr>
          <p:cNvGrpSpPr/>
          <p:nvPr/>
        </p:nvGrpSpPr>
        <p:grpSpPr>
          <a:xfrm>
            <a:off x="8661406" y="2055662"/>
            <a:ext cx="1638298" cy="1638298"/>
            <a:chOff x="2925263" y="2633811"/>
            <a:chExt cx="1982014" cy="1982014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9C04ED9F-ADD8-C945-9448-228FAC7686F8}"/>
                </a:ext>
              </a:extLst>
            </p:cNvPr>
            <p:cNvSpPr/>
            <p:nvPr/>
          </p:nvSpPr>
          <p:spPr>
            <a:xfrm>
              <a:off x="2925263" y="2633811"/>
              <a:ext cx="1982014" cy="1982014"/>
            </a:xfrm>
            <a:prstGeom prst="ellipse">
              <a:avLst/>
            </a:prstGeom>
            <a:gradFill>
              <a:gsLst>
                <a:gs pos="0">
                  <a:srgbClr val="3D9391"/>
                </a:gs>
                <a:gs pos="100000">
                  <a:srgbClr val="446A9C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6D9483CC-6056-8F4A-900B-4D40ED33EF3B}"/>
                </a:ext>
              </a:extLst>
            </p:cNvPr>
            <p:cNvSpPr/>
            <p:nvPr/>
          </p:nvSpPr>
          <p:spPr>
            <a:xfrm>
              <a:off x="3136715" y="2845263"/>
              <a:ext cx="1559110" cy="15591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55600" sx="102000" sy="1020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33" name="TextBox 47">
            <a:extLst>
              <a:ext uri="{FF2B5EF4-FFF2-40B4-BE49-F238E27FC236}">
                <a16:creationId xmlns:a16="http://schemas.microsoft.com/office/drawing/2014/main" id="{2CF524A9-3A24-4947-A690-CF2027BB8DA3}"/>
              </a:ext>
            </a:extLst>
          </p:cNvPr>
          <p:cNvSpPr txBox="1"/>
          <p:nvPr/>
        </p:nvSpPr>
        <p:spPr>
          <a:xfrm>
            <a:off x="2266256" y="386147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914400">
              <a:defRPr/>
            </a:pPr>
            <a:r>
              <a:rPr lang="zh-CN" altLang="en-US" sz="1400" b="1" kern="0" dirty="0">
                <a:solidFill>
                  <a:srgbClr val="3D9391"/>
                </a:solidFill>
                <a:ea typeface="方正黑体简体" panose="02010601030101010101" pitchFamily="2" charset="-122"/>
                <a:sym typeface="Bebas" pitchFamily="2" charset="0"/>
              </a:rPr>
              <a:t>用户参与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3D9391"/>
              </a:solidFill>
              <a:effectLst/>
              <a:uLnTx/>
              <a:uFillTx/>
              <a:ea typeface="方正黑体简体" panose="02010601030101010101" pitchFamily="2" charset="-122"/>
              <a:sym typeface="Bebas" pitchFamily="2" charset="0"/>
            </a:endParaRPr>
          </a:p>
        </p:txBody>
      </p:sp>
      <p:sp>
        <p:nvSpPr>
          <p:cNvPr id="34" name="TextBox 47">
            <a:extLst>
              <a:ext uri="{FF2B5EF4-FFF2-40B4-BE49-F238E27FC236}">
                <a16:creationId xmlns:a16="http://schemas.microsoft.com/office/drawing/2014/main" id="{64AEFE0C-F234-C74D-8898-B3B97FAE63E7}"/>
              </a:ext>
            </a:extLst>
          </p:cNvPr>
          <p:cNvSpPr txBox="1"/>
          <p:nvPr/>
        </p:nvSpPr>
        <p:spPr>
          <a:xfrm>
            <a:off x="4336875" y="3868743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914400">
              <a:defRPr/>
            </a:pPr>
            <a:r>
              <a:rPr lang="zh-CN" altLang="en-US" sz="1400" b="1" kern="0" dirty="0">
                <a:solidFill>
                  <a:srgbClr val="3D9391"/>
                </a:solidFill>
                <a:ea typeface="方正黑体简体" panose="02010601030101010101" pitchFamily="2" charset="-122"/>
                <a:sym typeface="Bebas" pitchFamily="2" charset="0"/>
              </a:rPr>
              <a:t>信息精准匹配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3D9391"/>
              </a:solidFill>
              <a:effectLst/>
              <a:uLnTx/>
              <a:uFillTx/>
              <a:ea typeface="方正黑体简体" panose="02010601030101010101" pitchFamily="2" charset="-122"/>
              <a:sym typeface="Bebas" pitchFamily="2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6A137D3-DDAE-7E41-82C7-24B27657C85D}"/>
              </a:ext>
            </a:extLst>
          </p:cNvPr>
          <p:cNvSpPr/>
          <p:nvPr/>
        </p:nvSpPr>
        <p:spPr>
          <a:xfrm>
            <a:off x="6574639" y="3858696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defRPr/>
            </a:pPr>
            <a:r>
              <a:rPr lang="zh-CN" altLang="en-US" sz="1400" b="1" kern="0" dirty="0">
                <a:solidFill>
                  <a:srgbClr val="3D9391"/>
                </a:solidFill>
                <a:ea typeface="方正黑体简体" panose="02010601030101010101" pitchFamily="2" charset="-122"/>
                <a:sym typeface="Bebas" pitchFamily="2" charset="0"/>
              </a:rPr>
              <a:t>双边网络外部性</a:t>
            </a:r>
            <a:endParaRPr lang="en-US" altLang="zh-CN" sz="1400" b="1" kern="0" dirty="0">
              <a:solidFill>
                <a:srgbClr val="3D9391"/>
              </a:solidFill>
              <a:ea typeface="方正黑体简体" panose="02010601030101010101" pitchFamily="2" charset="-122"/>
              <a:sym typeface="Bebas" pitchFamily="2" charset="0"/>
            </a:endParaRPr>
          </a:p>
        </p:txBody>
      </p:sp>
      <p:sp>
        <p:nvSpPr>
          <p:cNvPr id="36" name="TextBox 7">
            <a:extLst>
              <a:ext uri="{FF2B5EF4-FFF2-40B4-BE49-F238E27FC236}">
                <a16:creationId xmlns:a16="http://schemas.microsoft.com/office/drawing/2014/main" id="{85603C71-C325-A247-B1A4-0D23CB5C64B7}"/>
              </a:ext>
            </a:extLst>
          </p:cNvPr>
          <p:cNvSpPr txBox="1"/>
          <p:nvPr/>
        </p:nvSpPr>
        <p:spPr>
          <a:xfrm>
            <a:off x="8991939" y="3904481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914400">
              <a:defRPr/>
            </a:pPr>
            <a:r>
              <a:rPr lang="zh-CN" altLang="en-US" sz="1400" b="1" kern="0" dirty="0">
                <a:solidFill>
                  <a:srgbClr val="3D9391"/>
                </a:solidFill>
                <a:ea typeface="方正黑体简体" panose="02010601030101010101" pitchFamily="2" charset="-122"/>
                <a:sym typeface="Bebas" pitchFamily="2" charset="0"/>
              </a:rPr>
              <a:t>大规模跨界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3D9391"/>
              </a:solidFill>
              <a:effectLst/>
              <a:uLnTx/>
              <a:uFillTx/>
              <a:ea typeface="方正黑体简体" panose="02010601030101010101" pitchFamily="2" charset="-122"/>
              <a:sym typeface="Bebas" pitchFamily="2" charset="0"/>
            </a:endParaRPr>
          </a:p>
        </p:txBody>
      </p:sp>
      <p:sp>
        <p:nvSpPr>
          <p:cNvPr id="37" name="Rectangle 22">
            <a:extLst>
              <a:ext uri="{FF2B5EF4-FFF2-40B4-BE49-F238E27FC236}">
                <a16:creationId xmlns:a16="http://schemas.microsoft.com/office/drawing/2014/main" id="{7C0516C0-C9BB-B047-BDF2-0B2879BA080C}"/>
              </a:ext>
            </a:extLst>
          </p:cNvPr>
          <p:cNvSpPr/>
          <p:nvPr/>
        </p:nvSpPr>
        <p:spPr>
          <a:xfrm>
            <a:off x="1766006" y="4230158"/>
            <a:ext cx="1890887" cy="1447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Arial" panose="020B0604020202020204" pitchFamily="34" charset="0"/>
              </a:rPr>
              <a:t>谷歌用户的搜索行为转换为具有丰富价值的广告</a:t>
            </a:r>
            <a:endParaRPr lang="en-US" altLang="zh-CN" sz="1000" dirty="0">
              <a:solidFill>
                <a:schemeClr val="tx1">
                  <a:lumMod val="60000"/>
                  <a:lumOff val="4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Arial" panose="020B0604020202020204" pitchFamily="34" charset="0"/>
              </a:rPr>
              <a:t>脸书运用在线社交搜集并出售用户的精准画像</a:t>
            </a:r>
            <a:endParaRPr lang="en-US" altLang="zh-CN" sz="1000" dirty="0">
              <a:solidFill>
                <a:schemeClr val="tx1">
                  <a:lumMod val="60000"/>
                  <a:lumOff val="4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Arial" panose="020B0604020202020204" pitchFamily="34" charset="0"/>
              </a:rPr>
              <a:t>优步看准用户的交通需求充分调度私人汽车</a:t>
            </a:r>
            <a:endParaRPr lang="en-US" altLang="zh-CN" sz="1000" dirty="0">
              <a:solidFill>
                <a:schemeClr val="tx1">
                  <a:lumMod val="60000"/>
                  <a:lumOff val="4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8" name="Rectangle 22">
            <a:extLst>
              <a:ext uri="{FF2B5EF4-FFF2-40B4-BE49-F238E27FC236}">
                <a16:creationId xmlns:a16="http://schemas.microsoft.com/office/drawing/2014/main" id="{EF30C507-ED45-904E-982D-5ECD4EB7D697}"/>
              </a:ext>
            </a:extLst>
          </p:cNvPr>
          <p:cNvSpPr/>
          <p:nvPr/>
        </p:nvSpPr>
        <p:spPr>
          <a:xfrm>
            <a:off x="3921882" y="4230158"/>
            <a:ext cx="2067872" cy="1340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lnSpc>
                <a:spcPts val="2000"/>
              </a:lnSpc>
              <a:buFont typeface="Wingdings" pitchFamily="2" charset="2"/>
              <a:buChar char="u"/>
              <a:defRPr/>
            </a:pPr>
            <a:r>
              <a:rPr lang="zh-CN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撮合效率：撮合潜在买家和卖家达成交易</a:t>
            </a:r>
            <a:endParaRPr lang="en-US" altLang="zh-CN" sz="1000" dirty="0">
              <a:solidFill>
                <a:schemeClr val="tx1">
                  <a:lumMod val="60000"/>
                  <a:lumOff val="4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FZHei-B01S" panose="02010601030101010101" pitchFamily="2" charset="-122"/>
            </a:endParaRPr>
          </a:p>
          <a:p>
            <a:pPr marL="171450" lvl="0" indent="-171450">
              <a:lnSpc>
                <a:spcPts val="2000"/>
              </a:lnSpc>
              <a:buFont typeface="Wingdings" pitchFamily="2" charset="2"/>
              <a:buChar char="u"/>
              <a:defRPr/>
            </a:pPr>
            <a:r>
              <a:rPr lang="zh-CN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连接一切：打破时间与物理空间的限制，连接上下游，降低交易费用、分享价值</a:t>
            </a:r>
            <a:endParaRPr lang="en-US" altLang="zh-CN" sz="1000" dirty="0">
              <a:solidFill>
                <a:schemeClr val="tx1">
                  <a:lumMod val="60000"/>
                  <a:lumOff val="4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FZHei-B01S" panose="02010601030101010101" pitchFamily="2" charset="-122"/>
            </a:endParaRPr>
          </a:p>
        </p:txBody>
      </p:sp>
      <p:sp>
        <p:nvSpPr>
          <p:cNvPr id="39" name="Rectangle 21">
            <a:extLst>
              <a:ext uri="{FF2B5EF4-FFF2-40B4-BE49-F238E27FC236}">
                <a16:creationId xmlns:a16="http://schemas.microsoft.com/office/drawing/2014/main" id="{316DA26E-B083-FF4E-855B-191EC33CB675}"/>
              </a:ext>
            </a:extLst>
          </p:cNvPr>
          <p:cNvSpPr/>
          <p:nvPr/>
        </p:nvSpPr>
        <p:spPr>
          <a:xfrm>
            <a:off x="8460259" y="4244108"/>
            <a:ext cx="2067561" cy="1853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lnSpc>
                <a:spcPts val="2000"/>
              </a:lnSpc>
              <a:buFont typeface="Wingdings" pitchFamily="2" charset="2"/>
              <a:buChar char="u"/>
              <a:defRPr/>
            </a:pPr>
            <a:r>
              <a:rPr lang="zh-CN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产业通过平台实现跨界融合，打破原有产业边界，产业的界限越来越模糊。</a:t>
            </a:r>
            <a:endParaRPr lang="en-US" altLang="zh-CN" sz="1000" dirty="0">
              <a:solidFill>
                <a:schemeClr val="tx1">
                  <a:lumMod val="60000"/>
                  <a:lumOff val="4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FZHei-B01S" panose="02010601030101010101" pitchFamily="2" charset="-122"/>
            </a:endParaRPr>
          </a:p>
          <a:p>
            <a:pPr marL="171450" lvl="0" indent="-171450">
              <a:lnSpc>
                <a:spcPts val="2000"/>
              </a:lnSpc>
              <a:buFont typeface="Wingdings" pitchFamily="2" charset="2"/>
              <a:buChar char="u"/>
              <a:defRPr/>
            </a:pPr>
            <a:r>
              <a:rPr lang="zh-CN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平台型企业通过连接多边群体，整合多方资源，设立规则与机制，满足多边群体的需求，充当连接、整合的角色。</a:t>
            </a:r>
          </a:p>
        </p:txBody>
      </p:sp>
      <p:sp>
        <p:nvSpPr>
          <p:cNvPr id="40" name="Rectangle 23">
            <a:extLst>
              <a:ext uri="{FF2B5EF4-FFF2-40B4-BE49-F238E27FC236}">
                <a16:creationId xmlns:a16="http://schemas.microsoft.com/office/drawing/2014/main" id="{BB248377-7D5D-4548-90DC-74B63910F2E3}"/>
              </a:ext>
            </a:extLst>
          </p:cNvPr>
          <p:cNvSpPr/>
          <p:nvPr/>
        </p:nvSpPr>
        <p:spPr>
          <a:xfrm>
            <a:off x="6132078" y="4231231"/>
            <a:ext cx="2184216" cy="1597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lnSpc>
                <a:spcPts val="2000"/>
              </a:lnSpc>
              <a:buFont typeface="Wingdings" pitchFamily="2" charset="2"/>
              <a:buChar char="u"/>
              <a:defRPr/>
            </a:pPr>
            <a:r>
              <a:rPr lang="zh-CN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加入平台的买家越多，卖家的潜在收益越高；加入平台的卖家越多，买家的潜在收益也越高</a:t>
            </a:r>
            <a:endParaRPr lang="en-US" altLang="zh-CN" sz="1000" dirty="0">
              <a:solidFill>
                <a:schemeClr val="tx1">
                  <a:lumMod val="60000"/>
                  <a:lumOff val="4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FZHei-B01S" panose="02010601030101010101" pitchFamily="2" charset="-122"/>
            </a:endParaRPr>
          </a:p>
          <a:p>
            <a:pPr marL="171450" lvl="0" indent="-171450">
              <a:lnSpc>
                <a:spcPts val="2000"/>
              </a:lnSpc>
              <a:buFont typeface="Wingdings" pitchFamily="2" charset="2"/>
              <a:buChar char="u"/>
              <a:defRPr/>
            </a:pPr>
            <a:r>
              <a:rPr lang="zh-CN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买家和卖家是否加入该平台，乃是一种“鸡生蛋，蛋生鸡”的正反馈过程</a:t>
            </a:r>
            <a:endParaRPr lang="en-US" altLang="zh-CN" sz="1000" dirty="0">
              <a:solidFill>
                <a:schemeClr val="tx1">
                  <a:lumMod val="60000"/>
                  <a:lumOff val="4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FZHei-B01S" panose="02010601030101010101" pitchFamily="2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27E306C-2CCA-094D-9215-DA3EA6B6440B}"/>
              </a:ext>
            </a:extLst>
          </p:cNvPr>
          <p:cNvSpPr txBox="1"/>
          <p:nvPr/>
        </p:nvSpPr>
        <p:spPr>
          <a:xfrm>
            <a:off x="1106073" y="1137141"/>
            <a:ext cx="9973448" cy="391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620"/>
              </a:lnSpc>
            </a:pPr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平台经济的魅力在于凝聚资源，将传统经济链条式的上中下游组织重构成围绕平台的环形链条</a:t>
            </a:r>
          </a:p>
        </p:txBody>
      </p:sp>
      <p:sp>
        <p:nvSpPr>
          <p:cNvPr id="42" name="TextBox 51">
            <a:extLst>
              <a:ext uri="{FF2B5EF4-FFF2-40B4-BE49-F238E27FC236}">
                <a16:creationId xmlns:a16="http://schemas.microsoft.com/office/drawing/2014/main" id="{56D75627-7A45-9A47-85AA-604FA308BB46}"/>
              </a:ext>
            </a:extLst>
          </p:cNvPr>
          <p:cNvSpPr txBox="1"/>
          <p:nvPr/>
        </p:nvSpPr>
        <p:spPr>
          <a:xfrm>
            <a:off x="406086" y="24401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平台经济的特征</a:t>
            </a: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C78DE104-A1D7-F347-8487-ACF83238F8A2}"/>
              </a:ext>
            </a:extLst>
          </p:cNvPr>
          <p:cNvSpPr/>
          <p:nvPr/>
        </p:nvSpPr>
        <p:spPr>
          <a:xfrm>
            <a:off x="8988767" y="2385749"/>
            <a:ext cx="1010543" cy="1010543"/>
          </a:xfrm>
          <a:prstGeom prst="ellipse">
            <a:avLst/>
          </a:prstGeom>
          <a:blipFill dpi="0" rotWithShape="1">
            <a:blip r:embed="rId3"/>
            <a:srcRect/>
            <a:stretch>
              <a:fillRect t="-19000" r="-11000" b="-17000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BC48D11B-81A5-F04F-A925-92597734B9F6}"/>
              </a:ext>
            </a:extLst>
          </p:cNvPr>
          <p:cNvSpPr/>
          <p:nvPr/>
        </p:nvSpPr>
        <p:spPr>
          <a:xfrm>
            <a:off x="2196160" y="2373976"/>
            <a:ext cx="1010543" cy="1010543"/>
          </a:xfrm>
          <a:prstGeom prst="ellipse">
            <a:avLst/>
          </a:prstGeom>
          <a:blipFill dpi="0" rotWithShape="1">
            <a:blip r:embed="rId4"/>
            <a:srcRect/>
            <a:stretch>
              <a:fillRect t="-8000" b="-8000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E35699C3-CDA1-B64E-8F5E-A5C4B2BC72EA}"/>
              </a:ext>
            </a:extLst>
          </p:cNvPr>
          <p:cNvSpPr/>
          <p:nvPr/>
        </p:nvSpPr>
        <p:spPr>
          <a:xfrm>
            <a:off x="4462545" y="2373976"/>
            <a:ext cx="1010543" cy="1010543"/>
          </a:xfrm>
          <a:prstGeom prst="ellipse">
            <a:avLst/>
          </a:prstGeom>
          <a:blipFill dpi="0" rotWithShape="1">
            <a:blip r:embed="rId5"/>
            <a:srcRect/>
            <a:stretch>
              <a:fillRect l="-12000" t="-3000" r="-12000" b="-3000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206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内容占位符 3">
            <a:extLst>
              <a:ext uri="{FF2B5EF4-FFF2-40B4-BE49-F238E27FC236}">
                <a16:creationId xmlns:a16="http://schemas.microsoft.com/office/drawing/2014/main" id="{CB3152EE-6A61-664F-80DA-0948CAC227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7944433"/>
              </p:ext>
            </p:extLst>
          </p:nvPr>
        </p:nvGraphicFramePr>
        <p:xfrm>
          <a:off x="2327413" y="2565653"/>
          <a:ext cx="7731538" cy="32301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FA148844-F744-D741-B13C-482FD1DB1E43}"/>
              </a:ext>
            </a:extLst>
          </p:cNvPr>
          <p:cNvSpPr txBox="1"/>
          <p:nvPr/>
        </p:nvSpPr>
        <p:spPr>
          <a:xfrm>
            <a:off x="2327413" y="3003739"/>
            <a:ext cx="2187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中医工作平台与教育，提供中医职业发展一切所需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330DD12-EF50-1148-A14B-9F5D38F6D13D}"/>
              </a:ext>
            </a:extLst>
          </p:cNvPr>
          <p:cNvSpPr txBox="1"/>
          <p:nvPr/>
        </p:nvSpPr>
        <p:spPr>
          <a:xfrm>
            <a:off x="2339464" y="4958312"/>
            <a:ext cx="2068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中医行为和病例的大数据源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B676351-C9E1-7142-A91C-0FA4A9BE3013}"/>
              </a:ext>
            </a:extLst>
          </p:cNvPr>
          <p:cNvSpPr txBox="1"/>
          <p:nvPr/>
        </p:nvSpPr>
        <p:spPr>
          <a:xfrm>
            <a:off x="7881177" y="3003738"/>
            <a:ext cx="2177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最专业的专病专科医患精准匹配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A02576D-4566-C34C-90CA-58CA569AB67E}"/>
              </a:ext>
            </a:extLst>
          </p:cNvPr>
          <p:cNvSpPr txBox="1"/>
          <p:nvPr/>
        </p:nvSpPr>
        <p:spPr>
          <a:xfrm>
            <a:off x="8045303" y="4958311"/>
            <a:ext cx="2314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中医病例病案数据库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DB59837-0325-744D-88E9-0C6AA9845A4D}"/>
              </a:ext>
            </a:extLst>
          </p:cNvPr>
          <p:cNvSpPr txBox="1"/>
          <p:nvPr/>
        </p:nvSpPr>
        <p:spPr>
          <a:xfrm>
            <a:off x="1697658" y="1344965"/>
            <a:ext cx="8991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人工智能驱动下，打造中医领域全产业链的生态服务平台</a:t>
            </a:r>
          </a:p>
        </p:txBody>
      </p:sp>
      <p:sp>
        <p:nvSpPr>
          <p:cNvPr id="9" name="TextBox 51">
            <a:extLst>
              <a:ext uri="{FF2B5EF4-FFF2-40B4-BE49-F238E27FC236}">
                <a16:creationId xmlns:a16="http://schemas.microsoft.com/office/drawing/2014/main" id="{23EDCC7F-3448-9441-BEF3-6AFECA56BD0D}"/>
              </a:ext>
            </a:extLst>
          </p:cNvPr>
          <p:cNvSpPr txBox="1"/>
          <p:nvPr/>
        </p:nvSpPr>
        <p:spPr>
          <a:xfrm>
            <a:off x="406086" y="24401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中医药港平台定位</a:t>
            </a:r>
          </a:p>
        </p:txBody>
      </p:sp>
    </p:spTree>
    <p:extLst>
      <p:ext uri="{BB962C8B-B14F-4D97-AF65-F5344CB8AC3E}">
        <p14:creationId xmlns:p14="http://schemas.microsoft.com/office/powerpoint/2010/main" val="1492039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D650473F-D7FF-D945-BF59-0A46B7C9B3AF}"/>
              </a:ext>
            </a:extLst>
          </p:cNvPr>
          <p:cNvGrpSpPr/>
          <p:nvPr/>
        </p:nvGrpSpPr>
        <p:grpSpPr>
          <a:xfrm>
            <a:off x="4748829" y="2368764"/>
            <a:ext cx="2984530" cy="2668822"/>
            <a:chOff x="4568795" y="2526542"/>
            <a:chExt cx="3062788" cy="2738802"/>
          </a:xfrm>
        </p:grpSpPr>
        <p:sp>
          <p:nvSpPr>
            <p:cNvPr id="2" name="任意多边形 47">
              <a:extLst>
                <a:ext uri="{FF2B5EF4-FFF2-40B4-BE49-F238E27FC236}">
                  <a16:creationId xmlns:a16="http://schemas.microsoft.com/office/drawing/2014/main" id="{6C69F48D-9C82-A54A-928E-99D27D4EE492}"/>
                </a:ext>
              </a:extLst>
            </p:cNvPr>
            <p:cNvSpPr/>
            <p:nvPr/>
          </p:nvSpPr>
          <p:spPr>
            <a:xfrm rot="4500000">
              <a:off x="4568797" y="2623221"/>
              <a:ext cx="443035" cy="443036"/>
            </a:xfrm>
            <a:custGeom>
              <a:avLst/>
              <a:gdLst>
                <a:gd name="connsiteX0" fmla="*/ 0 w 304899"/>
                <a:gd name="connsiteY0" fmla="*/ 0 h 304899"/>
                <a:gd name="connsiteX1" fmla="*/ 3059 w 304899"/>
                <a:gd name="connsiteY1" fmla="*/ 10322 h 304899"/>
                <a:gd name="connsiteX2" fmla="*/ 119391 w 304899"/>
                <a:gd name="connsiteY2" fmla="*/ 185508 h 304899"/>
                <a:gd name="connsiteX3" fmla="*/ 294577 w 304899"/>
                <a:gd name="connsiteY3" fmla="*/ 301840 h 304899"/>
                <a:gd name="connsiteX4" fmla="*/ 304899 w 304899"/>
                <a:gd name="connsiteY4" fmla="*/ 304899 h 304899"/>
                <a:gd name="connsiteX5" fmla="*/ 0 w 304899"/>
                <a:gd name="connsiteY5" fmla="*/ 304899 h 304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99" h="304899">
                  <a:moveTo>
                    <a:pt x="0" y="0"/>
                  </a:moveTo>
                  <a:lnTo>
                    <a:pt x="3059" y="10322"/>
                  </a:lnTo>
                  <a:cubicBezTo>
                    <a:pt x="28910" y="74072"/>
                    <a:pt x="67688" y="133805"/>
                    <a:pt x="119391" y="185508"/>
                  </a:cubicBezTo>
                  <a:cubicBezTo>
                    <a:pt x="171094" y="237211"/>
                    <a:pt x="230827" y="275989"/>
                    <a:pt x="294577" y="301840"/>
                  </a:cubicBezTo>
                  <a:lnTo>
                    <a:pt x="304899" y="304899"/>
                  </a:lnTo>
                  <a:lnTo>
                    <a:pt x="0" y="3048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" name="任意多边形 55">
              <a:extLst>
                <a:ext uri="{FF2B5EF4-FFF2-40B4-BE49-F238E27FC236}">
                  <a16:creationId xmlns:a16="http://schemas.microsoft.com/office/drawing/2014/main" id="{DDD0FFB8-3BE3-2F45-967B-43717DC1D831}"/>
                </a:ext>
              </a:extLst>
            </p:cNvPr>
            <p:cNvSpPr/>
            <p:nvPr/>
          </p:nvSpPr>
          <p:spPr>
            <a:xfrm rot="17100000" flipH="1">
              <a:off x="7188547" y="2623219"/>
              <a:ext cx="443035" cy="443036"/>
            </a:xfrm>
            <a:custGeom>
              <a:avLst/>
              <a:gdLst>
                <a:gd name="connsiteX0" fmla="*/ 0 w 304899"/>
                <a:gd name="connsiteY0" fmla="*/ 0 h 304899"/>
                <a:gd name="connsiteX1" fmla="*/ 3059 w 304899"/>
                <a:gd name="connsiteY1" fmla="*/ 10322 h 304899"/>
                <a:gd name="connsiteX2" fmla="*/ 119391 w 304899"/>
                <a:gd name="connsiteY2" fmla="*/ 185508 h 304899"/>
                <a:gd name="connsiteX3" fmla="*/ 294577 w 304899"/>
                <a:gd name="connsiteY3" fmla="*/ 301840 h 304899"/>
                <a:gd name="connsiteX4" fmla="*/ 304899 w 304899"/>
                <a:gd name="connsiteY4" fmla="*/ 304899 h 304899"/>
                <a:gd name="connsiteX5" fmla="*/ 0 w 304899"/>
                <a:gd name="connsiteY5" fmla="*/ 304899 h 304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99" h="304899">
                  <a:moveTo>
                    <a:pt x="0" y="0"/>
                  </a:moveTo>
                  <a:lnTo>
                    <a:pt x="3059" y="10322"/>
                  </a:lnTo>
                  <a:cubicBezTo>
                    <a:pt x="28910" y="74072"/>
                    <a:pt x="67688" y="133805"/>
                    <a:pt x="119391" y="185508"/>
                  </a:cubicBezTo>
                  <a:cubicBezTo>
                    <a:pt x="171094" y="237211"/>
                    <a:pt x="230827" y="275989"/>
                    <a:pt x="294577" y="301840"/>
                  </a:cubicBezTo>
                  <a:lnTo>
                    <a:pt x="304899" y="304899"/>
                  </a:lnTo>
                  <a:lnTo>
                    <a:pt x="0" y="3048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" name="任意多边形 58">
              <a:extLst>
                <a:ext uri="{FF2B5EF4-FFF2-40B4-BE49-F238E27FC236}">
                  <a16:creationId xmlns:a16="http://schemas.microsoft.com/office/drawing/2014/main" id="{33CE7E57-BE23-AC4E-AFB8-8B3CC8E805EF}"/>
                </a:ext>
              </a:extLst>
            </p:cNvPr>
            <p:cNvSpPr/>
            <p:nvPr/>
          </p:nvSpPr>
          <p:spPr>
            <a:xfrm rot="17100000" flipV="1">
              <a:off x="4568795" y="4725629"/>
              <a:ext cx="443036" cy="443036"/>
            </a:xfrm>
            <a:custGeom>
              <a:avLst/>
              <a:gdLst>
                <a:gd name="connsiteX0" fmla="*/ 0 w 304899"/>
                <a:gd name="connsiteY0" fmla="*/ 0 h 304899"/>
                <a:gd name="connsiteX1" fmla="*/ 3059 w 304899"/>
                <a:gd name="connsiteY1" fmla="*/ 10322 h 304899"/>
                <a:gd name="connsiteX2" fmla="*/ 119391 w 304899"/>
                <a:gd name="connsiteY2" fmla="*/ 185508 h 304899"/>
                <a:gd name="connsiteX3" fmla="*/ 294577 w 304899"/>
                <a:gd name="connsiteY3" fmla="*/ 301840 h 304899"/>
                <a:gd name="connsiteX4" fmla="*/ 304899 w 304899"/>
                <a:gd name="connsiteY4" fmla="*/ 304899 h 304899"/>
                <a:gd name="connsiteX5" fmla="*/ 0 w 304899"/>
                <a:gd name="connsiteY5" fmla="*/ 304899 h 304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99" h="304899">
                  <a:moveTo>
                    <a:pt x="0" y="0"/>
                  </a:moveTo>
                  <a:lnTo>
                    <a:pt x="3059" y="10322"/>
                  </a:lnTo>
                  <a:cubicBezTo>
                    <a:pt x="28910" y="74072"/>
                    <a:pt x="67688" y="133805"/>
                    <a:pt x="119391" y="185508"/>
                  </a:cubicBezTo>
                  <a:cubicBezTo>
                    <a:pt x="171094" y="237211"/>
                    <a:pt x="230827" y="275989"/>
                    <a:pt x="294577" y="301840"/>
                  </a:cubicBezTo>
                  <a:lnTo>
                    <a:pt x="304899" y="304899"/>
                  </a:lnTo>
                  <a:lnTo>
                    <a:pt x="0" y="3048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" name="任意多边形 61">
              <a:extLst>
                <a:ext uri="{FF2B5EF4-FFF2-40B4-BE49-F238E27FC236}">
                  <a16:creationId xmlns:a16="http://schemas.microsoft.com/office/drawing/2014/main" id="{BC465CC0-3B46-374E-913C-F7146D62E3C6}"/>
                </a:ext>
              </a:extLst>
            </p:cNvPr>
            <p:cNvSpPr/>
            <p:nvPr/>
          </p:nvSpPr>
          <p:spPr>
            <a:xfrm rot="4500000" flipH="1" flipV="1">
              <a:off x="7188543" y="4725628"/>
              <a:ext cx="443036" cy="443035"/>
            </a:xfrm>
            <a:custGeom>
              <a:avLst/>
              <a:gdLst>
                <a:gd name="connsiteX0" fmla="*/ 0 w 304899"/>
                <a:gd name="connsiteY0" fmla="*/ 0 h 304899"/>
                <a:gd name="connsiteX1" fmla="*/ 3059 w 304899"/>
                <a:gd name="connsiteY1" fmla="*/ 10322 h 304899"/>
                <a:gd name="connsiteX2" fmla="*/ 119391 w 304899"/>
                <a:gd name="connsiteY2" fmla="*/ 185508 h 304899"/>
                <a:gd name="connsiteX3" fmla="*/ 294577 w 304899"/>
                <a:gd name="connsiteY3" fmla="*/ 301840 h 304899"/>
                <a:gd name="connsiteX4" fmla="*/ 304899 w 304899"/>
                <a:gd name="connsiteY4" fmla="*/ 304899 h 304899"/>
                <a:gd name="connsiteX5" fmla="*/ 0 w 304899"/>
                <a:gd name="connsiteY5" fmla="*/ 304899 h 304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99" h="304899">
                  <a:moveTo>
                    <a:pt x="0" y="0"/>
                  </a:moveTo>
                  <a:lnTo>
                    <a:pt x="3059" y="10322"/>
                  </a:lnTo>
                  <a:cubicBezTo>
                    <a:pt x="28910" y="74072"/>
                    <a:pt x="67688" y="133805"/>
                    <a:pt x="119391" y="185508"/>
                  </a:cubicBezTo>
                  <a:cubicBezTo>
                    <a:pt x="171094" y="237211"/>
                    <a:pt x="230827" y="275989"/>
                    <a:pt x="294577" y="301840"/>
                  </a:cubicBezTo>
                  <a:lnTo>
                    <a:pt x="304899" y="304899"/>
                  </a:lnTo>
                  <a:lnTo>
                    <a:pt x="0" y="3048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C75F4D6-3606-B34E-903E-C694718FCED4}"/>
                </a:ext>
              </a:extLst>
            </p:cNvPr>
            <p:cNvGrpSpPr/>
            <p:nvPr/>
          </p:nvGrpSpPr>
          <p:grpSpPr>
            <a:xfrm>
              <a:off x="4728913" y="2526543"/>
              <a:ext cx="1337959" cy="1337956"/>
              <a:chOff x="4728912" y="2526542"/>
              <a:chExt cx="1337958" cy="1337956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4A21ACE0-8BDE-C14E-8B2F-A196F0071639}"/>
                  </a:ext>
                </a:extLst>
              </p:cNvPr>
              <p:cNvSpPr/>
              <p:nvPr/>
            </p:nvSpPr>
            <p:spPr>
              <a:xfrm rot="1800000">
                <a:off x="4728912" y="2526542"/>
                <a:ext cx="1337958" cy="133795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8" name="TextBox 30">
                <a:extLst>
                  <a:ext uri="{FF2B5EF4-FFF2-40B4-BE49-F238E27FC236}">
                    <a16:creationId xmlns:a16="http://schemas.microsoft.com/office/drawing/2014/main" id="{8A85B5BB-0214-6049-8848-AEB2C704593D}"/>
                  </a:ext>
                </a:extLst>
              </p:cNvPr>
              <p:cNvSpPr txBox="1"/>
              <p:nvPr/>
            </p:nvSpPr>
            <p:spPr>
              <a:xfrm>
                <a:off x="4790679" y="3041633"/>
                <a:ext cx="121442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快速</a:t>
                </a: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45E6B1B1-88ED-2E47-8478-5CC56D3CB30A}"/>
                </a:ext>
              </a:extLst>
            </p:cNvPr>
            <p:cNvGrpSpPr/>
            <p:nvPr/>
          </p:nvGrpSpPr>
          <p:grpSpPr>
            <a:xfrm>
              <a:off x="6133509" y="2526542"/>
              <a:ext cx="1337959" cy="1337956"/>
              <a:chOff x="6133509" y="2526541"/>
              <a:chExt cx="1337958" cy="1337956"/>
            </a:xfrm>
            <a:solidFill>
              <a:schemeClr val="accent3"/>
            </a:solidFill>
          </p:grpSpPr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68D25E30-62F4-3344-B85B-8BB835F8567A}"/>
                  </a:ext>
                </a:extLst>
              </p:cNvPr>
              <p:cNvSpPr/>
              <p:nvPr/>
            </p:nvSpPr>
            <p:spPr>
              <a:xfrm rot="19800000" flipH="1">
                <a:off x="6133509" y="2526541"/>
                <a:ext cx="1337958" cy="133795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1" name="TextBox 30">
                <a:extLst>
                  <a:ext uri="{FF2B5EF4-FFF2-40B4-BE49-F238E27FC236}">
                    <a16:creationId xmlns:a16="http://schemas.microsoft.com/office/drawing/2014/main" id="{148F139A-B7DD-D642-8099-1726E4CDB4D6}"/>
                  </a:ext>
                </a:extLst>
              </p:cNvPr>
              <p:cNvSpPr txBox="1"/>
              <p:nvPr/>
            </p:nvSpPr>
            <p:spPr>
              <a:xfrm>
                <a:off x="6195276" y="3041632"/>
                <a:ext cx="1214427" cy="307777"/>
              </a:xfrm>
              <a:prstGeom prst="rect">
                <a:avLst/>
              </a:prstGeom>
              <a:grp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精准</a:t>
                </a: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F8A88BF-B263-EA45-AD79-ADFD2B2DAD44}"/>
                </a:ext>
              </a:extLst>
            </p:cNvPr>
            <p:cNvGrpSpPr/>
            <p:nvPr/>
          </p:nvGrpSpPr>
          <p:grpSpPr>
            <a:xfrm>
              <a:off x="4728910" y="3927384"/>
              <a:ext cx="1337959" cy="1337960"/>
              <a:chOff x="4728910" y="3927384"/>
              <a:chExt cx="1337958" cy="1337960"/>
            </a:xfrm>
          </p:grpSpPr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F7AB530B-24EA-E64B-B2BD-BC69E62171DB}"/>
                  </a:ext>
                </a:extLst>
              </p:cNvPr>
              <p:cNvSpPr/>
              <p:nvPr/>
            </p:nvSpPr>
            <p:spPr>
              <a:xfrm rot="19800000" flipV="1">
                <a:off x="4728910" y="3927384"/>
                <a:ext cx="1337958" cy="133796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4" name="TextBox 30">
                <a:extLst>
                  <a:ext uri="{FF2B5EF4-FFF2-40B4-BE49-F238E27FC236}">
                    <a16:creationId xmlns:a16="http://schemas.microsoft.com/office/drawing/2014/main" id="{DA14F82D-A09A-1E4E-AB06-0AABEE95DD91}"/>
                  </a:ext>
                </a:extLst>
              </p:cNvPr>
              <p:cNvSpPr txBox="1"/>
              <p:nvPr/>
            </p:nvSpPr>
            <p:spPr>
              <a:xfrm>
                <a:off x="4790677" y="4442476"/>
                <a:ext cx="121442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规范</a:t>
                </a: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435B2422-35D1-EE4B-8BC4-5D2734E21411}"/>
                </a:ext>
              </a:extLst>
            </p:cNvPr>
            <p:cNvGrpSpPr/>
            <p:nvPr/>
          </p:nvGrpSpPr>
          <p:grpSpPr>
            <a:xfrm>
              <a:off x="6133509" y="3927385"/>
              <a:ext cx="1337956" cy="1337959"/>
              <a:chOff x="6133508" y="3927385"/>
              <a:chExt cx="1337956" cy="1337958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26FB98BA-2FC0-5142-ADA2-390F3C56C954}"/>
                  </a:ext>
                </a:extLst>
              </p:cNvPr>
              <p:cNvSpPr/>
              <p:nvPr/>
            </p:nvSpPr>
            <p:spPr>
              <a:xfrm rot="1800000" flipH="1" flipV="1">
                <a:off x="6133508" y="3927385"/>
                <a:ext cx="1337956" cy="133795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7" name="TextBox 30">
                <a:extLst>
                  <a:ext uri="{FF2B5EF4-FFF2-40B4-BE49-F238E27FC236}">
                    <a16:creationId xmlns:a16="http://schemas.microsoft.com/office/drawing/2014/main" id="{BA76826E-CC31-1A42-83BD-065651E0C097}"/>
                  </a:ext>
                </a:extLst>
              </p:cNvPr>
              <p:cNvSpPr txBox="1"/>
              <p:nvPr/>
            </p:nvSpPr>
            <p:spPr>
              <a:xfrm>
                <a:off x="6195273" y="4442475"/>
                <a:ext cx="121442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高效</a:t>
                </a:r>
              </a:p>
            </p:txBody>
          </p:sp>
        </p:grpSp>
      </p:grpSp>
      <p:sp>
        <p:nvSpPr>
          <p:cNvPr id="18" name="TextBox 29">
            <a:extLst>
              <a:ext uri="{FF2B5EF4-FFF2-40B4-BE49-F238E27FC236}">
                <a16:creationId xmlns:a16="http://schemas.microsoft.com/office/drawing/2014/main" id="{32F3F890-61E8-564C-BCC9-B749C31A06B7}"/>
              </a:ext>
            </a:extLst>
          </p:cNvPr>
          <p:cNvSpPr txBox="1"/>
          <p:nvPr/>
        </p:nvSpPr>
        <p:spPr>
          <a:xfrm>
            <a:off x="2002607" y="2499531"/>
            <a:ext cx="2177981" cy="180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快速解决就医费时费精力问题</a:t>
            </a:r>
            <a:endParaRPr lang="en-US" altLang="zh-CN" sz="1200" dirty="0">
              <a:solidFill>
                <a:schemeClr val="tx1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30">
            <a:extLst>
              <a:ext uri="{FF2B5EF4-FFF2-40B4-BE49-F238E27FC236}">
                <a16:creationId xmlns:a16="http://schemas.microsoft.com/office/drawing/2014/main" id="{7C289595-113C-6C49-A3AA-47F035CFFCC8}"/>
              </a:ext>
            </a:extLst>
          </p:cNvPr>
          <p:cNvSpPr txBox="1"/>
          <p:nvPr/>
        </p:nvSpPr>
        <p:spPr>
          <a:xfrm>
            <a:off x="2134747" y="2082319"/>
            <a:ext cx="186283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快速</a:t>
            </a:r>
          </a:p>
        </p:txBody>
      </p:sp>
      <p:sp>
        <p:nvSpPr>
          <p:cNvPr id="20" name="TextBox 29">
            <a:extLst>
              <a:ext uri="{FF2B5EF4-FFF2-40B4-BE49-F238E27FC236}">
                <a16:creationId xmlns:a16="http://schemas.microsoft.com/office/drawing/2014/main" id="{07FE3BBF-5A37-7047-B79F-CE3EAC49D0A5}"/>
              </a:ext>
            </a:extLst>
          </p:cNvPr>
          <p:cNvSpPr txBox="1"/>
          <p:nvPr/>
        </p:nvSpPr>
        <p:spPr>
          <a:xfrm>
            <a:off x="1952653" y="4856703"/>
            <a:ext cx="2087812" cy="180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就医流程规范，诊疗体验良好</a:t>
            </a:r>
            <a:endParaRPr lang="en-US" altLang="zh-CN" sz="1200" dirty="0">
              <a:solidFill>
                <a:schemeClr val="tx1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30">
            <a:extLst>
              <a:ext uri="{FF2B5EF4-FFF2-40B4-BE49-F238E27FC236}">
                <a16:creationId xmlns:a16="http://schemas.microsoft.com/office/drawing/2014/main" id="{3A25900E-A820-0047-8EED-0F0F70CEC938}"/>
              </a:ext>
            </a:extLst>
          </p:cNvPr>
          <p:cNvSpPr txBox="1"/>
          <p:nvPr/>
        </p:nvSpPr>
        <p:spPr>
          <a:xfrm>
            <a:off x="2065141" y="4439868"/>
            <a:ext cx="186283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规范</a:t>
            </a:r>
          </a:p>
        </p:txBody>
      </p:sp>
      <p:sp>
        <p:nvSpPr>
          <p:cNvPr id="22" name="TextBox 29">
            <a:extLst>
              <a:ext uri="{FF2B5EF4-FFF2-40B4-BE49-F238E27FC236}">
                <a16:creationId xmlns:a16="http://schemas.microsoft.com/office/drawing/2014/main" id="{D2A9AE81-B82B-2846-ABFF-F14C57D78CE1}"/>
              </a:ext>
            </a:extLst>
          </p:cNvPr>
          <p:cNvSpPr txBox="1"/>
          <p:nvPr/>
        </p:nvSpPr>
        <p:spPr>
          <a:xfrm>
            <a:off x="8449055" y="2499530"/>
            <a:ext cx="2424076" cy="1808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精准匹配最对症、距离最近医生</a:t>
            </a:r>
            <a:endParaRPr lang="en-US" altLang="zh-CN" sz="1200" dirty="0">
              <a:solidFill>
                <a:schemeClr val="tx1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30">
            <a:extLst>
              <a:ext uri="{FF2B5EF4-FFF2-40B4-BE49-F238E27FC236}">
                <a16:creationId xmlns:a16="http://schemas.microsoft.com/office/drawing/2014/main" id="{201A64AD-03B6-FC47-B62D-EB5E08F0ED4D}"/>
              </a:ext>
            </a:extLst>
          </p:cNvPr>
          <p:cNvSpPr txBox="1"/>
          <p:nvPr/>
        </p:nvSpPr>
        <p:spPr>
          <a:xfrm>
            <a:off x="8449055" y="2082319"/>
            <a:ext cx="186283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精准</a:t>
            </a:r>
          </a:p>
        </p:txBody>
      </p:sp>
      <p:sp>
        <p:nvSpPr>
          <p:cNvPr id="24" name="TextBox 29">
            <a:extLst>
              <a:ext uri="{FF2B5EF4-FFF2-40B4-BE49-F238E27FC236}">
                <a16:creationId xmlns:a16="http://schemas.microsoft.com/office/drawing/2014/main" id="{F8C52503-8A65-074C-BB58-8CA66A198652}"/>
              </a:ext>
            </a:extLst>
          </p:cNvPr>
          <p:cNvSpPr txBox="1"/>
          <p:nvPr/>
        </p:nvSpPr>
        <p:spPr>
          <a:xfrm>
            <a:off x="8449055" y="4848396"/>
            <a:ext cx="1172203" cy="180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诊断精准高效</a:t>
            </a:r>
            <a:endParaRPr lang="en-US" altLang="zh-CN" sz="1200" dirty="0">
              <a:solidFill>
                <a:schemeClr val="tx1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30">
            <a:extLst>
              <a:ext uri="{FF2B5EF4-FFF2-40B4-BE49-F238E27FC236}">
                <a16:creationId xmlns:a16="http://schemas.microsoft.com/office/drawing/2014/main" id="{45913AA8-E48A-AC49-9D20-CF16AD19980C}"/>
              </a:ext>
            </a:extLst>
          </p:cNvPr>
          <p:cNvSpPr txBox="1"/>
          <p:nvPr/>
        </p:nvSpPr>
        <p:spPr>
          <a:xfrm>
            <a:off x="8449055" y="4431561"/>
            <a:ext cx="186283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高效</a:t>
            </a:r>
          </a:p>
        </p:txBody>
      </p:sp>
      <p:sp>
        <p:nvSpPr>
          <p:cNvPr id="27" name="TextBox 51">
            <a:extLst>
              <a:ext uri="{FF2B5EF4-FFF2-40B4-BE49-F238E27FC236}">
                <a16:creationId xmlns:a16="http://schemas.microsoft.com/office/drawing/2014/main" id="{B16613D0-038F-4C4C-BE16-1B09D79887D2}"/>
              </a:ext>
            </a:extLst>
          </p:cNvPr>
          <p:cNvSpPr txBox="1"/>
          <p:nvPr/>
        </p:nvSpPr>
        <p:spPr>
          <a:xfrm>
            <a:off x="406086" y="244015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平台优势</a:t>
            </a:r>
            <a:r>
              <a:rPr lang="en-US" altLang="zh-CN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1-</a:t>
            </a: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突破地域 时间限制</a:t>
            </a:r>
          </a:p>
        </p:txBody>
      </p:sp>
    </p:spTree>
    <p:extLst>
      <p:ext uri="{BB962C8B-B14F-4D97-AF65-F5344CB8AC3E}">
        <p14:creationId xmlns:p14="http://schemas.microsoft.com/office/powerpoint/2010/main" val="3433223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51">
            <a:extLst>
              <a:ext uri="{FF2B5EF4-FFF2-40B4-BE49-F238E27FC236}">
                <a16:creationId xmlns:a16="http://schemas.microsoft.com/office/drawing/2014/main" id="{CDE99751-0C36-1A4F-8F3C-5B5155C5CBAE}"/>
              </a:ext>
            </a:extLst>
          </p:cNvPr>
          <p:cNvSpPr txBox="1"/>
          <p:nvPr/>
        </p:nvSpPr>
        <p:spPr>
          <a:xfrm>
            <a:off x="406086" y="24401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平台优势</a:t>
            </a:r>
            <a:r>
              <a:rPr lang="en-US" altLang="zh-CN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2-</a:t>
            </a: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完善的就医服务</a:t>
            </a:r>
          </a:p>
        </p:txBody>
      </p:sp>
      <p:sp>
        <p:nvSpPr>
          <p:cNvPr id="59" name="2">
            <a:extLst>
              <a:ext uri="{FF2B5EF4-FFF2-40B4-BE49-F238E27FC236}">
                <a16:creationId xmlns:a16="http://schemas.microsoft.com/office/drawing/2014/main" id="{CA8C9735-E1DF-7B4E-91D2-B24B3CB795C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flipH="1">
            <a:off x="2839413" y="2488508"/>
            <a:ext cx="1377934" cy="1277554"/>
          </a:xfrm>
          <a:custGeom>
            <a:avLst/>
            <a:gdLst>
              <a:gd name="connsiteX0" fmla="*/ 287294 w 337311"/>
              <a:gd name="connsiteY0" fmla="*/ 100013 h 312738"/>
              <a:gd name="connsiteX1" fmla="*/ 292574 w 337311"/>
              <a:gd name="connsiteY1" fmla="*/ 101333 h 312738"/>
              <a:gd name="connsiteX2" fmla="*/ 334812 w 337311"/>
              <a:gd name="connsiteY2" fmla="*/ 138291 h 312738"/>
              <a:gd name="connsiteX3" fmla="*/ 334812 w 337311"/>
              <a:gd name="connsiteY3" fmla="*/ 150171 h 312738"/>
              <a:gd name="connsiteX4" fmla="*/ 279375 w 337311"/>
              <a:gd name="connsiteY4" fmla="*/ 214848 h 312738"/>
              <a:gd name="connsiteX5" fmla="*/ 272775 w 337311"/>
              <a:gd name="connsiteY5" fmla="*/ 217488 h 312738"/>
              <a:gd name="connsiteX6" fmla="*/ 266175 w 337311"/>
              <a:gd name="connsiteY6" fmla="*/ 216168 h 312738"/>
              <a:gd name="connsiteX7" fmla="*/ 225257 w 337311"/>
              <a:gd name="connsiteY7" fmla="*/ 179210 h 312738"/>
              <a:gd name="connsiteX8" fmla="*/ 223937 w 337311"/>
              <a:gd name="connsiteY8" fmla="*/ 167330 h 312738"/>
              <a:gd name="connsiteX9" fmla="*/ 239776 w 337311"/>
              <a:gd name="connsiteY9" fmla="*/ 148851 h 312738"/>
              <a:gd name="connsiteX10" fmla="*/ 262216 w 337311"/>
              <a:gd name="connsiteY10" fmla="*/ 123772 h 312738"/>
              <a:gd name="connsiteX11" fmla="*/ 280695 w 337311"/>
              <a:gd name="connsiteY11" fmla="*/ 102653 h 312738"/>
              <a:gd name="connsiteX12" fmla="*/ 287294 w 337311"/>
              <a:gd name="connsiteY12" fmla="*/ 100013 h 312738"/>
              <a:gd name="connsiteX13" fmla="*/ 147083 w 337311"/>
              <a:gd name="connsiteY13" fmla="*/ 64812 h 312738"/>
              <a:gd name="connsiteX14" fmla="*/ 155013 w 337311"/>
              <a:gd name="connsiteY14" fmla="*/ 64812 h 312738"/>
              <a:gd name="connsiteX15" fmla="*/ 205231 w 337311"/>
              <a:gd name="connsiteY15" fmla="*/ 77930 h 312738"/>
              <a:gd name="connsiteX16" fmla="*/ 209196 w 337311"/>
              <a:gd name="connsiteY16" fmla="*/ 79241 h 312738"/>
              <a:gd name="connsiteX17" fmla="*/ 256771 w 337311"/>
              <a:gd name="connsiteY17" fmla="*/ 118595 h 312738"/>
              <a:gd name="connsiteX18" fmla="*/ 234305 w 337311"/>
              <a:gd name="connsiteY18" fmla="*/ 144830 h 312738"/>
              <a:gd name="connsiteX19" fmla="*/ 192016 w 337311"/>
              <a:gd name="connsiteY19" fmla="*/ 109412 h 312738"/>
              <a:gd name="connsiteX20" fmla="*/ 164263 w 337311"/>
              <a:gd name="connsiteY20" fmla="*/ 102853 h 312738"/>
              <a:gd name="connsiteX21" fmla="*/ 192016 w 337311"/>
              <a:gd name="connsiteY21" fmla="*/ 165819 h 312738"/>
              <a:gd name="connsiteX22" fmla="*/ 193337 w 337311"/>
              <a:gd name="connsiteY22" fmla="*/ 171066 h 312738"/>
              <a:gd name="connsiteX23" fmla="*/ 198623 w 337311"/>
              <a:gd name="connsiteY23" fmla="*/ 205172 h 312738"/>
              <a:gd name="connsiteX24" fmla="*/ 262057 w 337311"/>
              <a:gd name="connsiteY24" fmla="*/ 234031 h 312738"/>
              <a:gd name="connsiteX25" fmla="*/ 271308 w 337311"/>
              <a:gd name="connsiteY25" fmla="*/ 257643 h 312738"/>
              <a:gd name="connsiteX26" fmla="*/ 254128 w 337311"/>
              <a:gd name="connsiteY26" fmla="*/ 268138 h 312738"/>
              <a:gd name="connsiteX27" fmla="*/ 247520 w 337311"/>
              <a:gd name="connsiteY27" fmla="*/ 266826 h 312738"/>
              <a:gd name="connsiteX28" fmla="*/ 170871 w 337311"/>
              <a:gd name="connsiteY28" fmla="*/ 232720 h 312738"/>
              <a:gd name="connsiteX29" fmla="*/ 165585 w 337311"/>
              <a:gd name="connsiteY29" fmla="*/ 224849 h 312738"/>
              <a:gd name="connsiteX30" fmla="*/ 160299 w 337311"/>
              <a:gd name="connsiteY30" fmla="*/ 197302 h 312738"/>
              <a:gd name="connsiteX31" fmla="*/ 129904 w 337311"/>
              <a:gd name="connsiteY31" fmla="*/ 224849 h 312738"/>
              <a:gd name="connsiteX32" fmla="*/ 147083 w 337311"/>
              <a:gd name="connsiteY32" fmla="*/ 290438 h 312738"/>
              <a:gd name="connsiteX33" fmla="*/ 132547 w 337311"/>
              <a:gd name="connsiteY33" fmla="*/ 311426 h 312738"/>
              <a:gd name="connsiteX34" fmla="*/ 128582 w 337311"/>
              <a:gd name="connsiteY34" fmla="*/ 312738 h 312738"/>
              <a:gd name="connsiteX35" fmla="*/ 111402 w 337311"/>
              <a:gd name="connsiteY35" fmla="*/ 298309 h 312738"/>
              <a:gd name="connsiteX36" fmla="*/ 91579 w 337311"/>
              <a:gd name="connsiteY36" fmla="*/ 218290 h 312738"/>
              <a:gd name="connsiteX37" fmla="*/ 94222 w 337311"/>
              <a:gd name="connsiteY37" fmla="*/ 207796 h 312738"/>
              <a:gd name="connsiteX38" fmla="*/ 128582 w 337311"/>
              <a:gd name="connsiteY38" fmla="*/ 177625 h 312738"/>
              <a:gd name="connsiteX39" fmla="*/ 104794 w 337311"/>
              <a:gd name="connsiteY39" fmla="*/ 125154 h 312738"/>
              <a:gd name="connsiteX40" fmla="*/ 91579 w 337311"/>
              <a:gd name="connsiteY40" fmla="*/ 146142 h 312738"/>
              <a:gd name="connsiteX41" fmla="*/ 79685 w 337311"/>
              <a:gd name="connsiteY41" fmla="*/ 151389 h 312738"/>
              <a:gd name="connsiteX42" fmla="*/ 22859 w 337311"/>
              <a:gd name="connsiteY42" fmla="*/ 134336 h 312738"/>
              <a:gd name="connsiteX43" fmla="*/ 32109 w 337311"/>
              <a:gd name="connsiteY43" fmla="*/ 101542 h 312738"/>
              <a:gd name="connsiteX44" fmla="*/ 71756 w 337311"/>
              <a:gd name="connsiteY44" fmla="*/ 113348 h 312738"/>
              <a:gd name="connsiteX45" fmla="*/ 83650 w 337311"/>
              <a:gd name="connsiteY45" fmla="*/ 93671 h 312738"/>
              <a:gd name="connsiteX46" fmla="*/ 88936 w 337311"/>
              <a:gd name="connsiteY46" fmla="*/ 89736 h 312738"/>
              <a:gd name="connsiteX47" fmla="*/ 147083 w 337311"/>
              <a:gd name="connsiteY47" fmla="*/ 64812 h 312738"/>
              <a:gd name="connsiteX48" fmla="*/ 19641 w 337311"/>
              <a:gd name="connsiteY48" fmla="*/ 53975 h 312738"/>
              <a:gd name="connsiteX49" fmla="*/ 22216 w 337311"/>
              <a:gd name="connsiteY49" fmla="*/ 56621 h 312738"/>
              <a:gd name="connsiteX50" fmla="*/ 17067 w 337311"/>
              <a:gd name="connsiteY50" fmla="*/ 72496 h 312738"/>
              <a:gd name="connsiteX51" fmla="*/ 32513 w 337311"/>
              <a:gd name="connsiteY51" fmla="*/ 76465 h 312738"/>
              <a:gd name="connsiteX52" fmla="*/ 37662 w 337311"/>
              <a:gd name="connsiteY52" fmla="*/ 60590 h 312738"/>
              <a:gd name="connsiteX53" fmla="*/ 40236 w 337311"/>
              <a:gd name="connsiteY53" fmla="*/ 60590 h 312738"/>
              <a:gd name="connsiteX54" fmla="*/ 44097 w 337311"/>
              <a:gd name="connsiteY54" fmla="*/ 80434 h 312738"/>
              <a:gd name="connsiteX55" fmla="*/ 27364 w 337311"/>
              <a:gd name="connsiteY55" fmla="*/ 94986 h 312738"/>
              <a:gd name="connsiteX56" fmla="*/ 26077 w 337311"/>
              <a:gd name="connsiteY56" fmla="*/ 100277 h 312738"/>
              <a:gd name="connsiteX57" fmla="*/ 17067 w 337311"/>
              <a:gd name="connsiteY57" fmla="*/ 133351 h 312738"/>
              <a:gd name="connsiteX58" fmla="*/ 15780 w 337311"/>
              <a:gd name="connsiteY58" fmla="*/ 134674 h 312738"/>
              <a:gd name="connsiteX59" fmla="*/ 8057 w 337311"/>
              <a:gd name="connsiteY59" fmla="*/ 141288 h 312738"/>
              <a:gd name="connsiteX60" fmla="*/ 6770 w 337311"/>
              <a:gd name="connsiteY60" fmla="*/ 141288 h 312738"/>
              <a:gd name="connsiteX61" fmla="*/ 5483 w 337311"/>
              <a:gd name="connsiteY61" fmla="*/ 139965 h 312738"/>
              <a:gd name="connsiteX62" fmla="*/ 334 w 337311"/>
              <a:gd name="connsiteY62" fmla="*/ 130705 h 312738"/>
              <a:gd name="connsiteX63" fmla="*/ 11918 w 337311"/>
              <a:gd name="connsiteY63" fmla="*/ 91017 h 312738"/>
              <a:gd name="connsiteX64" fmla="*/ 5483 w 337311"/>
              <a:gd name="connsiteY64" fmla="*/ 68527 h 312738"/>
              <a:gd name="connsiteX65" fmla="*/ 19641 w 337311"/>
              <a:gd name="connsiteY65" fmla="*/ 53975 h 312738"/>
              <a:gd name="connsiteX66" fmla="*/ 97139 w 337311"/>
              <a:gd name="connsiteY66" fmla="*/ 0 h 312738"/>
              <a:gd name="connsiteX67" fmla="*/ 132397 w 337311"/>
              <a:gd name="connsiteY67" fmla="*/ 35719 h 312738"/>
              <a:gd name="connsiteX68" fmla="*/ 97139 w 337311"/>
              <a:gd name="connsiteY68" fmla="*/ 71438 h 312738"/>
              <a:gd name="connsiteX69" fmla="*/ 67105 w 337311"/>
              <a:gd name="connsiteY69" fmla="*/ 54240 h 312738"/>
              <a:gd name="connsiteX70" fmla="*/ 61881 w 337311"/>
              <a:gd name="connsiteY70" fmla="*/ 55563 h 312738"/>
              <a:gd name="connsiteX71" fmla="*/ 52740 w 337311"/>
              <a:gd name="connsiteY71" fmla="*/ 51594 h 312738"/>
              <a:gd name="connsiteX72" fmla="*/ 56658 w 337311"/>
              <a:gd name="connsiteY72" fmla="*/ 42334 h 312738"/>
              <a:gd name="connsiteX73" fmla="*/ 63187 w 337311"/>
              <a:gd name="connsiteY73" fmla="*/ 39688 h 312738"/>
              <a:gd name="connsiteX74" fmla="*/ 61881 w 337311"/>
              <a:gd name="connsiteY74" fmla="*/ 35719 h 312738"/>
              <a:gd name="connsiteX75" fmla="*/ 97139 w 337311"/>
              <a:gd name="connsiteY75" fmla="*/ 0 h 312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337311" h="312738">
                <a:moveTo>
                  <a:pt x="287294" y="100013"/>
                </a:moveTo>
                <a:cubicBezTo>
                  <a:pt x="288614" y="100013"/>
                  <a:pt x="291254" y="100013"/>
                  <a:pt x="292574" y="101333"/>
                </a:cubicBezTo>
                <a:cubicBezTo>
                  <a:pt x="292574" y="101333"/>
                  <a:pt x="292574" y="101333"/>
                  <a:pt x="334812" y="138291"/>
                </a:cubicBezTo>
                <a:cubicBezTo>
                  <a:pt x="337452" y="140931"/>
                  <a:pt x="338772" y="147531"/>
                  <a:pt x="334812" y="150171"/>
                </a:cubicBezTo>
                <a:cubicBezTo>
                  <a:pt x="334812" y="150171"/>
                  <a:pt x="334812" y="150171"/>
                  <a:pt x="279375" y="214848"/>
                </a:cubicBezTo>
                <a:cubicBezTo>
                  <a:pt x="276735" y="217488"/>
                  <a:pt x="274095" y="217488"/>
                  <a:pt x="272775" y="217488"/>
                </a:cubicBezTo>
                <a:cubicBezTo>
                  <a:pt x="270135" y="217488"/>
                  <a:pt x="267495" y="217488"/>
                  <a:pt x="266175" y="216168"/>
                </a:cubicBezTo>
                <a:cubicBezTo>
                  <a:pt x="266175" y="216168"/>
                  <a:pt x="266175" y="216168"/>
                  <a:pt x="225257" y="179210"/>
                </a:cubicBezTo>
                <a:cubicBezTo>
                  <a:pt x="221297" y="176570"/>
                  <a:pt x="221297" y="171290"/>
                  <a:pt x="223937" y="167330"/>
                </a:cubicBezTo>
                <a:cubicBezTo>
                  <a:pt x="223937" y="167330"/>
                  <a:pt x="223937" y="167330"/>
                  <a:pt x="239776" y="148851"/>
                </a:cubicBezTo>
                <a:cubicBezTo>
                  <a:pt x="239776" y="148851"/>
                  <a:pt x="239776" y="148851"/>
                  <a:pt x="262216" y="123772"/>
                </a:cubicBezTo>
                <a:cubicBezTo>
                  <a:pt x="262216" y="123772"/>
                  <a:pt x="262216" y="123772"/>
                  <a:pt x="280695" y="102653"/>
                </a:cubicBezTo>
                <a:cubicBezTo>
                  <a:pt x="282015" y="101333"/>
                  <a:pt x="284655" y="100013"/>
                  <a:pt x="287294" y="100013"/>
                </a:cubicBezTo>
                <a:close/>
                <a:moveTo>
                  <a:pt x="147083" y="64812"/>
                </a:moveTo>
                <a:cubicBezTo>
                  <a:pt x="149727" y="63500"/>
                  <a:pt x="152370" y="63500"/>
                  <a:pt x="155013" y="64812"/>
                </a:cubicBezTo>
                <a:cubicBezTo>
                  <a:pt x="155013" y="64812"/>
                  <a:pt x="155013" y="64812"/>
                  <a:pt x="205231" y="77930"/>
                </a:cubicBezTo>
                <a:cubicBezTo>
                  <a:pt x="206552" y="77930"/>
                  <a:pt x="207874" y="77930"/>
                  <a:pt x="209196" y="79241"/>
                </a:cubicBezTo>
                <a:cubicBezTo>
                  <a:pt x="209196" y="79241"/>
                  <a:pt x="209196" y="79241"/>
                  <a:pt x="256771" y="118595"/>
                </a:cubicBezTo>
                <a:cubicBezTo>
                  <a:pt x="256771" y="118595"/>
                  <a:pt x="256771" y="118595"/>
                  <a:pt x="234305" y="144830"/>
                </a:cubicBezTo>
                <a:cubicBezTo>
                  <a:pt x="234305" y="144830"/>
                  <a:pt x="234305" y="144830"/>
                  <a:pt x="192016" y="109412"/>
                </a:cubicBezTo>
                <a:cubicBezTo>
                  <a:pt x="192016" y="109412"/>
                  <a:pt x="192016" y="109412"/>
                  <a:pt x="164263" y="102853"/>
                </a:cubicBezTo>
                <a:cubicBezTo>
                  <a:pt x="164263" y="102853"/>
                  <a:pt x="164263" y="102853"/>
                  <a:pt x="192016" y="165819"/>
                </a:cubicBezTo>
                <a:cubicBezTo>
                  <a:pt x="193337" y="167131"/>
                  <a:pt x="193337" y="168442"/>
                  <a:pt x="193337" y="171066"/>
                </a:cubicBezTo>
                <a:cubicBezTo>
                  <a:pt x="193337" y="171066"/>
                  <a:pt x="193337" y="171066"/>
                  <a:pt x="198623" y="205172"/>
                </a:cubicBezTo>
                <a:cubicBezTo>
                  <a:pt x="198623" y="205172"/>
                  <a:pt x="198623" y="205172"/>
                  <a:pt x="262057" y="234031"/>
                </a:cubicBezTo>
                <a:cubicBezTo>
                  <a:pt x="271308" y="237967"/>
                  <a:pt x="275272" y="248461"/>
                  <a:pt x="271308" y="257643"/>
                </a:cubicBezTo>
                <a:cubicBezTo>
                  <a:pt x="268665" y="264202"/>
                  <a:pt x="262057" y="268138"/>
                  <a:pt x="254128" y="268138"/>
                </a:cubicBezTo>
                <a:cubicBezTo>
                  <a:pt x="252806" y="268138"/>
                  <a:pt x="250163" y="268138"/>
                  <a:pt x="247520" y="266826"/>
                </a:cubicBezTo>
                <a:cubicBezTo>
                  <a:pt x="247520" y="266826"/>
                  <a:pt x="247520" y="266826"/>
                  <a:pt x="170871" y="232720"/>
                </a:cubicBezTo>
                <a:cubicBezTo>
                  <a:pt x="168228" y="231408"/>
                  <a:pt x="165585" y="228784"/>
                  <a:pt x="165585" y="224849"/>
                </a:cubicBezTo>
                <a:cubicBezTo>
                  <a:pt x="165585" y="224849"/>
                  <a:pt x="165585" y="224849"/>
                  <a:pt x="160299" y="197302"/>
                </a:cubicBezTo>
                <a:cubicBezTo>
                  <a:pt x="160299" y="197302"/>
                  <a:pt x="160299" y="197302"/>
                  <a:pt x="129904" y="224849"/>
                </a:cubicBezTo>
                <a:cubicBezTo>
                  <a:pt x="129904" y="224849"/>
                  <a:pt x="129904" y="224849"/>
                  <a:pt x="147083" y="290438"/>
                </a:cubicBezTo>
                <a:cubicBezTo>
                  <a:pt x="148405" y="299620"/>
                  <a:pt x="143119" y="308803"/>
                  <a:pt x="132547" y="311426"/>
                </a:cubicBezTo>
                <a:cubicBezTo>
                  <a:pt x="131225" y="312738"/>
                  <a:pt x="129904" y="312738"/>
                  <a:pt x="128582" y="312738"/>
                </a:cubicBezTo>
                <a:cubicBezTo>
                  <a:pt x="120653" y="312738"/>
                  <a:pt x="112724" y="307491"/>
                  <a:pt x="111402" y="298309"/>
                </a:cubicBezTo>
                <a:cubicBezTo>
                  <a:pt x="111402" y="298309"/>
                  <a:pt x="111402" y="298309"/>
                  <a:pt x="91579" y="218290"/>
                </a:cubicBezTo>
                <a:cubicBezTo>
                  <a:pt x="90257" y="214355"/>
                  <a:pt x="91579" y="210419"/>
                  <a:pt x="94222" y="207796"/>
                </a:cubicBezTo>
                <a:cubicBezTo>
                  <a:pt x="94222" y="207796"/>
                  <a:pt x="94222" y="207796"/>
                  <a:pt x="128582" y="177625"/>
                </a:cubicBezTo>
                <a:cubicBezTo>
                  <a:pt x="128582" y="177625"/>
                  <a:pt x="128582" y="177625"/>
                  <a:pt x="104794" y="125154"/>
                </a:cubicBezTo>
                <a:cubicBezTo>
                  <a:pt x="104794" y="125154"/>
                  <a:pt x="104794" y="125154"/>
                  <a:pt x="91579" y="146142"/>
                </a:cubicBezTo>
                <a:cubicBezTo>
                  <a:pt x="88936" y="150078"/>
                  <a:pt x="84971" y="151389"/>
                  <a:pt x="79685" y="151389"/>
                </a:cubicBezTo>
                <a:cubicBezTo>
                  <a:pt x="79685" y="151389"/>
                  <a:pt x="79685" y="151389"/>
                  <a:pt x="22859" y="134336"/>
                </a:cubicBezTo>
                <a:cubicBezTo>
                  <a:pt x="22859" y="134336"/>
                  <a:pt x="22859" y="134336"/>
                  <a:pt x="32109" y="101542"/>
                </a:cubicBezTo>
                <a:cubicBezTo>
                  <a:pt x="32109" y="101542"/>
                  <a:pt x="32109" y="101542"/>
                  <a:pt x="71756" y="113348"/>
                </a:cubicBezTo>
                <a:cubicBezTo>
                  <a:pt x="71756" y="113348"/>
                  <a:pt x="71756" y="113348"/>
                  <a:pt x="83650" y="93671"/>
                </a:cubicBezTo>
                <a:cubicBezTo>
                  <a:pt x="84971" y="92359"/>
                  <a:pt x="87614" y="91047"/>
                  <a:pt x="88936" y="89736"/>
                </a:cubicBezTo>
                <a:cubicBezTo>
                  <a:pt x="88936" y="89736"/>
                  <a:pt x="88936" y="89736"/>
                  <a:pt x="147083" y="64812"/>
                </a:cubicBezTo>
                <a:close/>
                <a:moveTo>
                  <a:pt x="19641" y="53975"/>
                </a:moveTo>
                <a:cubicBezTo>
                  <a:pt x="20929" y="53975"/>
                  <a:pt x="22216" y="55298"/>
                  <a:pt x="22216" y="56621"/>
                </a:cubicBezTo>
                <a:cubicBezTo>
                  <a:pt x="22216" y="56621"/>
                  <a:pt x="22216" y="56621"/>
                  <a:pt x="17067" y="72496"/>
                </a:cubicBezTo>
                <a:cubicBezTo>
                  <a:pt x="17067" y="72496"/>
                  <a:pt x="17067" y="72496"/>
                  <a:pt x="32513" y="76465"/>
                </a:cubicBezTo>
                <a:cubicBezTo>
                  <a:pt x="32513" y="76465"/>
                  <a:pt x="32513" y="76465"/>
                  <a:pt x="37662" y="60590"/>
                </a:cubicBezTo>
                <a:cubicBezTo>
                  <a:pt x="37662" y="59267"/>
                  <a:pt x="38949" y="59267"/>
                  <a:pt x="40236" y="60590"/>
                </a:cubicBezTo>
                <a:cubicBezTo>
                  <a:pt x="45385" y="65881"/>
                  <a:pt x="46672" y="72496"/>
                  <a:pt x="44097" y="80434"/>
                </a:cubicBezTo>
                <a:cubicBezTo>
                  <a:pt x="42810" y="88371"/>
                  <a:pt x="35087" y="94986"/>
                  <a:pt x="27364" y="94986"/>
                </a:cubicBezTo>
                <a:lnTo>
                  <a:pt x="26077" y="100277"/>
                </a:lnTo>
                <a:cubicBezTo>
                  <a:pt x="26077" y="100277"/>
                  <a:pt x="26077" y="100277"/>
                  <a:pt x="17067" y="133351"/>
                </a:cubicBezTo>
                <a:cubicBezTo>
                  <a:pt x="17067" y="133351"/>
                  <a:pt x="17067" y="133351"/>
                  <a:pt x="15780" y="134674"/>
                </a:cubicBezTo>
                <a:cubicBezTo>
                  <a:pt x="14493" y="138642"/>
                  <a:pt x="11918" y="141288"/>
                  <a:pt x="8057" y="141288"/>
                </a:cubicBezTo>
                <a:cubicBezTo>
                  <a:pt x="8057" y="141288"/>
                  <a:pt x="6770" y="141288"/>
                  <a:pt x="6770" y="141288"/>
                </a:cubicBezTo>
                <a:cubicBezTo>
                  <a:pt x="6770" y="141288"/>
                  <a:pt x="6770" y="141288"/>
                  <a:pt x="5483" y="139965"/>
                </a:cubicBezTo>
                <a:cubicBezTo>
                  <a:pt x="1621" y="139965"/>
                  <a:pt x="-953" y="134674"/>
                  <a:pt x="334" y="130705"/>
                </a:cubicBezTo>
                <a:cubicBezTo>
                  <a:pt x="334" y="130705"/>
                  <a:pt x="334" y="130705"/>
                  <a:pt x="11918" y="91017"/>
                </a:cubicBezTo>
                <a:cubicBezTo>
                  <a:pt x="5483" y="85725"/>
                  <a:pt x="2908" y="76465"/>
                  <a:pt x="5483" y="68527"/>
                </a:cubicBezTo>
                <a:cubicBezTo>
                  <a:pt x="6770" y="60590"/>
                  <a:pt x="13206" y="55298"/>
                  <a:pt x="19641" y="53975"/>
                </a:cubicBezTo>
                <a:close/>
                <a:moveTo>
                  <a:pt x="97139" y="0"/>
                </a:moveTo>
                <a:cubicBezTo>
                  <a:pt x="116727" y="0"/>
                  <a:pt x="132397" y="15875"/>
                  <a:pt x="132397" y="35719"/>
                </a:cubicBezTo>
                <a:cubicBezTo>
                  <a:pt x="132397" y="55563"/>
                  <a:pt x="116727" y="71438"/>
                  <a:pt x="97139" y="71438"/>
                </a:cubicBezTo>
                <a:cubicBezTo>
                  <a:pt x="84081" y="71438"/>
                  <a:pt x="73634" y="64823"/>
                  <a:pt x="67105" y="54240"/>
                </a:cubicBezTo>
                <a:cubicBezTo>
                  <a:pt x="67105" y="54240"/>
                  <a:pt x="67105" y="54240"/>
                  <a:pt x="61881" y="55563"/>
                </a:cubicBezTo>
                <a:cubicBezTo>
                  <a:pt x="57964" y="58209"/>
                  <a:pt x="54046" y="55563"/>
                  <a:pt x="52740" y="51594"/>
                </a:cubicBezTo>
                <a:cubicBezTo>
                  <a:pt x="51434" y="47625"/>
                  <a:pt x="52740" y="43657"/>
                  <a:pt x="56658" y="42334"/>
                </a:cubicBezTo>
                <a:cubicBezTo>
                  <a:pt x="56658" y="42334"/>
                  <a:pt x="56658" y="42334"/>
                  <a:pt x="63187" y="39688"/>
                </a:cubicBezTo>
                <a:cubicBezTo>
                  <a:pt x="61881" y="38365"/>
                  <a:pt x="61881" y="37042"/>
                  <a:pt x="61881" y="35719"/>
                </a:cubicBezTo>
                <a:cubicBezTo>
                  <a:pt x="61881" y="15875"/>
                  <a:pt x="77551" y="0"/>
                  <a:pt x="97139" y="0"/>
                </a:cubicBezTo>
                <a:close/>
              </a:path>
            </a:pathLst>
          </a:custGeom>
          <a:solidFill>
            <a:srgbClr val="3D9391"/>
          </a:solidFill>
          <a:ln w="12700">
            <a:miter lim="400000"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微软雅黑"/>
              <a:cs typeface="+mn-cs"/>
            </a:endParaRPr>
          </a:p>
        </p:txBody>
      </p: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979896E2-9BC8-694F-B754-E4220EB19664}"/>
              </a:ext>
            </a:extLst>
          </p:cNvPr>
          <p:cNvGrpSpPr/>
          <p:nvPr/>
        </p:nvGrpSpPr>
        <p:grpSpPr>
          <a:xfrm>
            <a:off x="1171071" y="2169341"/>
            <a:ext cx="9873146" cy="3330674"/>
            <a:chOff x="1465538" y="2314506"/>
            <a:chExt cx="9076547" cy="3061944"/>
          </a:xfrm>
        </p:grpSpPr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2AC33EF2-ADD9-B246-B4B9-6767EC26093C}"/>
                </a:ext>
              </a:extLst>
            </p:cNvPr>
            <p:cNvGrpSpPr/>
            <p:nvPr/>
          </p:nvGrpSpPr>
          <p:grpSpPr>
            <a:xfrm>
              <a:off x="1465538" y="3494893"/>
              <a:ext cx="2917875" cy="1881557"/>
              <a:chOff x="1047084" y="3789361"/>
              <a:chExt cx="2917875" cy="1881557"/>
            </a:xfrm>
          </p:grpSpPr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85EF7393-C954-8C44-8AA9-5D23BF8B0A13}"/>
                  </a:ext>
                </a:extLst>
              </p:cNvPr>
              <p:cNvGrpSpPr/>
              <p:nvPr/>
            </p:nvGrpSpPr>
            <p:grpSpPr>
              <a:xfrm>
                <a:off x="1047084" y="4208272"/>
                <a:ext cx="1378207" cy="1462646"/>
                <a:chOff x="1047084" y="4208272"/>
                <a:chExt cx="1378207" cy="1462646"/>
              </a:xfrm>
            </p:grpSpPr>
            <p:sp>
              <p:nvSpPr>
                <p:cNvPr id="41" name="任意多边形: 形状 3">
                  <a:extLst>
                    <a:ext uri="{FF2B5EF4-FFF2-40B4-BE49-F238E27FC236}">
                      <a16:creationId xmlns:a16="http://schemas.microsoft.com/office/drawing/2014/main" id="{C25226C6-F6C4-6E47-B2C6-301484CEE65A}"/>
                    </a:ext>
                  </a:extLst>
                </p:cNvPr>
                <p:cNvSpPr/>
                <p:nvPr/>
              </p:nvSpPr>
              <p:spPr>
                <a:xfrm rot="5400000">
                  <a:off x="1321667" y="4279943"/>
                  <a:ext cx="829041" cy="13782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3480" y="0"/>
                      </a:lnTo>
                      <a:lnTo>
                        <a:pt x="3480" y="19507"/>
                      </a:lnTo>
                      <a:lnTo>
                        <a:pt x="21600" y="19507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rou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2" name="任意多边形: 形状 4">
                  <a:extLst>
                    <a:ext uri="{FF2B5EF4-FFF2-40B4-BE49-F238E27FC236}">
                      <a16:creationId xmlns:a16="http://schemas.microsoft.com/office/drawing/2014/main" id="{972C69D3-9376-A545-9B7F-A58594AAF98C}"/>
                    </a:ext>
                  </a:extLst>
                </p:cNvPr>
                <p:cNvSpPr/>
                <p:nvPr/>
              </p:nvSpPr>
              <p:spPr>
                <a:xfrm>
                  <a:off x="2180943" y="4208272"/>
                  <a:ext cx="234765" cy="23498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DFE6EB"/>
                </a:solidFill>
                <a:ln>
                  <a:rou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DE706DC5-DA28-FB46-B1DE-415831DE5FD3}"/>
                    </a:ext>
                  </a:extLst>
                </p:cNvPr>
                <p:cNvSpPr/>
                <p:nvPr/>
              </p:nvSpPr>
              <p:spPr>
                <a:xfrm>
                  <a:off x="1333349" y="4856572"/>
                  <a:ext cx="1082359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    </a:ext>
                </a:extLst>
              </p:spPr>
              <p:txBody>
                <a:bodyPr wrap="square" lIns="0" tIns="0" rIns="0" bIns="0">
                  <a:no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1400" b="1" dirty="0">
                      <a:solidFill>
                        <a:srgbClr val="3D939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线上匹配医生</a:t>
                  </a:r>
                  <a:endParaRPr lang="en-US" altLang="zh-CN" sz="1400" b="1" dirty="0">
                    <a:solidFill>
                      <a:srgbClr val="3D939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01CA2524-4C82-8645-8AD2-E239730D7017}"/>
                    </a:ext>
                  </a:extLst>
                </p:cNvPr>
                <p:cNvSpPr/>
                <p:nvPr/>
              </p:nvSpPr>
              <p:spPr>
                <a:xfrm>
                  <a:off x="1323766" y="5255010"/>
                  <a:ext cx="1082360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    </a:ext>
                </a:extLst>
              </p:spPr>
              <p:txBody>
                <a:bodyPr wrap="square" lIns="0" tIns="0" rIns="0" bIns="0">
                  <a:norm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9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根据患者病情描述精准匹配到最合适的医生</a:t>
                  </a:r>
                  <a:endParaRPr lang="en-US" altLang="zh-CN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5F27E582-BA55-9E49-ADB2-BC19AB80E72F}"/>
                  </a:ext>
                </a:extLst>
              </p:cNvPr>
              <p:cNvGrpSpPr/>
              <p:nvPr/>
            </p:nvGrpSpPr>
            <p:grpSpPr>
              <a:xfrm>
                <a:off x="2586752" y="3789361"/>
                <a:ext cx="1378207" cy="1555658"/>
                <a:chOff x="2586752" y="3789361"/>
                <a:chExt cx="1378207" cy="1555658"/>
              </a:xfrm>
            </p:grpSpPr>
            <p:grpSp>
              <p:nvGrpSpPr>
                <p:cNvPr id="77" name="组合 76">
                  <a:extLst>
                    <a:ext uri="{FF2B5EF4-FFF2-40B4-BE49-F238E27FC236}">
                      <a16:creationId xmlns:a16="http://schemas.microsoft.com/office/drawing/2014/main" id="{635117CB-2413-AB45-8552-737226C51A82}"/>
                    </a:ext>
                  </a:extLst>
                </p:cNvPr>
                <p:cNvGrpSpPr/>
                <p:nvPr>
                  <p:custDataLst>
                    <p:tags r:id="rId3"/>
                  </p:custDataLst>
                </p:nvPr>
              </p:nvGrpSpPr>
              <p:grpSpPr>
                <a:xfrm>
                  <a:off x="2586752" y="3789361"/>
                  <a:ext cx="1378207" cy="1223552"/>
                  <a:chOff x="2586752" y="3789361"/>
                  <a:chExt cx="1378207" cy="1223552"/>
                </a:xfrm>
              </p:grpSpPr>
              <p:sp>
                <p:nvSpPr>
                  <p:cNvPr id="45" name="任意多边形: 形状 5">
                    <a:extLst>
                      <a:ext uri="{FF2B5EF4-FFF2-40B4-BE49-F238E27FC236}">
                        <a16:creationId xmlns:a16="http://schemas.microsoft.com/office/drawing/2014/main" id="{46A39C17-1A93-0341-A544-B562FFDC0E6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861335" y="3909289"/>
                    <a:ext cx="829041" cy="137820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3480" y="0"/>
                        </a:lnTo>
                        <a:lnTo>
                          <a:pt x="3480" y="19507"/>
                        </a:lnTo>
                        <a:lnTo>
                          <a:pt x="21600" y="19507"/>
                        </a:ln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rgbClr val="3D9391"/>
                  </a:solidFill>
                  <a:ln>
                    <a:noFill/>
                    <a:round/>
                  </a:ln>
                </p:spPr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uLnTx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46" name="任意多边形: 形状 6">
                    <a:extLst>
                      <a:ext uri="{FF2B5EF4-FFF2-40B4-BE49-F238E27FC236}">
                        <a16:creationId xmlns:a16="http://schemas.microsoft.com/office/drawing/2014/main" id="{96314868-F83F-2849-9815-55AB2CFCCEFD}"/>
                      </a:ext>
                    </a:extLst>
                  </p:cNvPr>
                  <p:cNvSpPr/>
                  <p:nvPr/>
                </p:nvSpPr>
                <p:spPr>
                  <a:xfrm>
                    <a:off x="3730194" y="3789361"/>
                    <a:ext cx="234765" cy="23498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21600"/>
                        </a:move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solidFill>
                    <a:srgbClr val="DFE6EB"/>
                  </a:solidFill>
                  <a:ln>
                    <a:round/>
                  </a:ln>
                </p:spPr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uLnTx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sp>
              <p:nvSpPr>
                <p:cNvPr id="73" name="矩形 72">
                  <a:extLst>
                    <a:ext uri="{FF2B5EF4-FFF2-40B4-BE49-F238E27FC236}">
                      <a16:creationId xmlns:a16="http://schemas.microsoft.com/office/drawing/2014/main" id="{F703BB74-5D43-C94A-BBCB-2E7714F92EE1}"/>
                    </a:ext>
                  </a:extLst>
                </p:cNvPr>
                <p:cNvSpPr/>
                <p:nvPr/>
              </p:nvSpPr>
              <p:spPr>
                <a:xfrm>
                  <a:off x="2858889" y="4929111"/>
                  <a:ext cx="1082360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    </a:ext>
                </a:extLst>
              </p:spPr>
              <p:txBody>
                <a:bodyPr wrap="square" lIns="0" tIns="0" rIns="0" bIns="0">
                  <a:norm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9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轻松预约到匹配医生号源</a:t>
                  </a:r>
                  <a:endParaRPr lang="en-US" altLang="zh-CN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25F25ECF-4882-C34B-B67F-24EC6A2682AB}"/>
                    </a:ext>
                  </a:extLst>
                </p:cNvPr>
                <p:cNvSpPr/>
                <p:nvPr/>
              </p:nvSpPr>
              <p:spPr>
                <a:xfrm>
                  <a:off x="2868472" y="4530673"/>
                  <a:ext cx="1082359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    </a:ext>
                </a:extLst>
              </p:spPr>
              <p:txBody>
                <a:bodyPr wrap="square" lIns="0" tIns="0" rIns="0" bIns="0">
                  <a:no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1400" b="1" dirty="0">
                      <a:solidFill>
                        <a:srgbClr val="3D939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线上预约门诊</a:t>
                  </a:r>
                  <a:endParaRPr lang="en-US" altLang="zh-CN" sz="1400" b="1" dirty="0">
                    <a:solidFill>
                      <a:srgbClr val="3D939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</p:grp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CC616E68-6D86-CF4C-9F7E-A266FBF1779F}"/>
                </a:ext>
              </a:extLst>
            </p:cNvPr>
            <p:cNvGrpSpPr/>
            <p:nvPr/>
          </p:nvGrpSpPr>
          <p:grpSpPr>
            <a:xfrm>
              <a:off x="4544874" y="2694928"/>
              <a:ext cx="2917875" cy="1881557"/>
              <a:chOff x="1047084" y="3789361"/>
              <a:chExt cx="2917875" cy="1881557"/>
            </a:xfrm>
          </p:grpSpPr>
          <p:grpSp>
            <p:nvGrpSpPr>
              <p:cNvPr id="81" name="组合 80">
                <a:extLst>
                  <a:ext uri="{FF2B5EF4-FFF2-40B4-BE49-F238E27FC236}">
                    <a16:creationId xmlns:a16="http://schemas.microsoft.com/office/drawing/2014/main" id="{225CF809-534E-764E-B281-8E953D480F79}"/>
                  </a:ext>
                </a:extLst>
              </p:cNvPr>
              <p:cNvGrpSpPr/>
              <p:nvPr/>
            </p:nvGrpSpPr>
            <p:grpSpPr>
              <a:xfrm>
                <a:off x="1047084" y="4208272"/>
                <a:ext cx="1378207" cy="1462646"/>
                <a:chOff x="1047084" y="4208272"/>
                <a:chExt cx="1378207" cy="1462646"/>
              </a:xfrm>
            </p:grpSpPr>
            <p:sp>
              <p:nvSpPr>
                <p:cNvPr id="88" name="任意多边形: 形状 3">
                  <a:extLst>
                    <a:ext uri="{FF2B5EF4-FFF2-40B4-BE49-F238E27FC236}">
                      <a16:creationId xmlns:a16="http://schemas.microsoft.com/office/drawing/2014/main" id="{C751CE2E-83B0-0147-A400-E7B56AB0A0E8}"/>
                    </a:ext>
                  </a:extLst>
                </p:cNvPr>
                <p:cNvSpPr/>
                <p:nvPr/>
              </p:nvSpPr>
              <p:spPr>
                <a:xfrm rot="5400000">
                  <a:off x="1321667" y="4279943"/>
                  <a:ext cx="829041" cy="13782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3480" y="0"/>
                      </a:lnTo>
                      <a:lnTo>
                        <a:pt x="3480" y="19507"/>
                      </a:lnTo>
                      <a:lnTo>
                        <a:pt x="21600" y="19507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rou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89" name="任意多边形: 形状 4">
                  <a:extLst>
                    <a:ext uri="{FF2B5EF4-FFF2-40B4-BE49-F238E27FC236}">
                      <a16:creationId xmlns:a16="http://schemas.microsoft.com/office/drawing/2014/main" id="{477390CC-5D5F-2843-8371-517FF8B3DDE7}"/>
                    </a:ext>
                  </a:extLst>
                </p:cNvPr>
                <p:cNvSpPr/>
                <p:nvPr/>
              </p:nvSpPr>
              <p:spPr>
                <a:xfrm>
                  <a:off x="2180943" y="4208272"/>
                  <a:ext cx="234765" cy="23498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DFE6EB"/>
                </a:solidFill>
                <a:ln>
                  <a:rou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90" name="矩形 89">
                  <a:extLst>
                    <a:ext uri="{FF2B5EF4-FFF2-40B4-BE49-F238E27FC236}">
                      <a16:creationId xmlns:a16="http://schemas.microsoft.com/office/drawing/2014/main" id="{B71BC053-1301-D74C-9D0F-5DF3D0856C9A}"/>
                    </a:ext>
                  </a:extLst>
                </p:cNvPr>
                <p:cNvSpPr/>
                <p:nvPr/>
              </p:nvSpPr>
              <p:spPr>
                <a:xfrm>
                  <a:off x="1333349" y="4856572"/>
                  <a:ext cx="1082359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    </a:ext>
                </a:extLst>
              </p:spPr>
              <p:txBody>
                <a:bodyPr wrap="square" lIns="0" tIns="0" rIns="0" bIns="0">
                  <a:no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1400" b="1" dirty="0">
                      <a:solidFill>
                        <a:srgbClr val="3D939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线下面诊</a:t>
                  </a:r>
                  <a:endParaRPr lang="en-US" altLang="zh-CN" sz="1400" b="1" dirty="0">
                    <a:solidFill>
                      <a:srgbClr val="3D939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91" name="矩形 90">
                  <a:extLst>
                    <a:ext uri="{FF2B5EF4-FFF2-40B4-BE49-F238E27FC236}">
                      <a16:creationId xmlns:a16="http://schemas.microsoft.com/office/drawing/2014/main" id="{FB90CDE9-82BB-544D-9B6C-64F2E4B69BA4}"/>
                    </a:ext>
                  </a:extLst>
                </p:cNvPr>
                <p:cNvSpPr/>
                <p:nvPr/>
              </p:nvSpPr>
              <p:spPr>
                <a:xfrm>
                  <a:off x="1323766" y="5255010"/>
                  <a:ext cx="1082360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    </a:ext>
                </a:extLst>
              </p:spPr>
              <p:txBody>
                <a:bodyPr wrap="square" lIns="0" tIns="0" rIns="0" bIns="0">
                  <a:norm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9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诊前提醒，引导患者顺利面诊</a:t>
                  </a:r>
                  <a:endParaRPr lang="en-US" altLang="zh-CN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82" name="组合 81">
                <a:extLst>
                  <a:ext uri="{FF2B5EF4-FFF2-40B4-BE49-F238E27FC236}">
                    <a16:creationId xmlns:a16="http://schemas.microsoft.com/office/drawing/2014/main" id="{3A0B31AF-9DB9-6E41-86FC-CD2D1B5C2428}"/>
                  </a:ext>
                </a:extLst>
              </p:cNvPr>
              <p:cNvGrpSpPr/>
              <p:nvPr/>
            </p:nvGrpSpPr>
            <p:grpSpPr>
              <a:xfrm>
                <a:off x="2586752" y="3789361"/>
                <a:ext cx="1378207" cy="1555658"/>
                <a:chOff x="2586752" y="3789361"/>
                <a:chExt cx="1378207" cy="1555658"/>
              </a:xfrm>
            </p:grpSpPr>
            <p:grpSp>
              <p:nvGrpSpPr>
                <p:cNvPr id="83" name="组合 82">
                  <a:extLst>
                    <a:ext uri="{FF2B5EF4-FFF2-40B4-BE49-F238E27FC236}">
                      <a16:creationId xmlns:a16="http://schemas.microsoft.com/office/drawing/2014/main" id="{22FDC01D-9076-8047-9D72-5A196D33393F}"/>
                    </a:ext>
                  </a:extLst>
                </p:cNvPr>
                <p:cNvGrpSpPr/>
                <p:nvPr>
                  <p:custDataLst>
                    <p:tags r:id="rId2"/>
                  </p:custDataLst>
                </p:nvPr>
              </p:nvGrpSpPr>
              <p:grpSpPr>
                <a:xfrm>
                  <a:off x="2586752" y="3789361"/>
                  <a:ext cx="1378207" cy="1223552"/>
                  <a:chOff x="2586752" y="3789361"/>
                  <a:chExt cx="1378207" cy="1223552"/>
                </a:xfrm>
              </p:grpSpPr>
              <p:sp>
                <p:nvSpPr>
                  <p:cNvPr id="86" name="任意多边形: 形状 5">
                    <a:extLst>
                      <a:ext uri="{FF2B5EF4-FFF2-40B4-BE49-F238E27FC236}">
                        <a16:creationId xmlns:a16="http://schemas.microsoft.com/office/drawing/2014/main" id="{7402E03A-EFD4-6C47-A418-6E2DBFCF4AE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861335" y="3909289"/>
                    <a:ext cx="829041" cy="137820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3480" y="0"/>
                        </a:lnTo>
                        <a:lnTo>
                          <a:pt x="3480" y="19507"/>
                        </a:lnTo>
                        <a:lnTo>
                          <a:pt x="21600" y="19507"/>
                        </a:ln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rgbClr val="3D9391"/>
                  </a:solidFill>
                  <a:ln>
                    <a:noFill/>
                    <a:round/>
                  </a:ln>
                </p:spPr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uLnTx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87" name="任意多边形: 形状 6">
                    <a:extLst>
                      <a:ext uri="{FF2B5EF4-FFF2-40B4-BE49-F238E27FC236}">
                        <a16:creationId xmlns:a16="http://schemas.microsoft.com/office/drawing/2014/main" id="{8394495D-19DE-854E-AC18-680DBD72AB67}"/>
                      </a:ext>
                    </a:extLst>
                  </p:cNvPr>
                  <p:cNvSpPr/>
                  <p:nvPr/>
                </p:nvSpPr>
                <p:spPr>
                  <a:xfrm>
                    <a:off x="3730194" y="3789361"/>
                    <a:ext cx="234765" cy="23498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21600"/>
                        </a:move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solidFill>
                    <a:srgbClr val="DFE6EB"/>
                  </a:solidFill>
                  <a:ln>
                    <a:round/>
                  </a:ln>
                </p:spPr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uLnTx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38FF7915-3A0B-9844-8C0D-2FDBE06CBBFC}"/>
                    </a:ext>
                  </a:extLst>
                </p:cNvPr>
                <p:cNvSpPr/>
                <p:nvPr/>
              </p:nvSpPr>
              <p:spPr>
                <a:xfrm>
                  <a:off x="2858889" y="4929111"/>
                  <a:ext cx="1082360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    </a:ext>
                </a:extLst>
              </p:spPr>
              <p:txBody>
                <a:bodyPr wrap="square" lIns="0" tIns="0" rIns="0" bIns="0">
                  <a:norm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9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随时诊疗，足不出户，在家就医</a:t>
                  </a:r>
                  <a:endParaRPr lang="en-US" altLang="zh-CN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8FF961AB-C6B4-A742-8BF7-CBB19A573480}"/>
                    </a:ext>
                  </a:extLst>
                </p:cNvPr>
                <p:cNvSpPr/>
                <p:nvPr/>
              </p:nvSpPr>
              <p:spPr>
                <a:xfrm>
                  <a:off x="2868472" y="4530673"/>
                  <a:ext cx="1082359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    </a:ext>
                </a:extLst>
              </p:spPr>
              <p:txBody>
                <a:bodyPr wrap="square" lIns="0" tIns="0" rIns="0" bIns="0">
                  <a:no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1400" b="1" dirty="0">
                      <a:solidFill>
                        <a:srgbClr val="3D939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线上复诊</a:t>
                  </a:r>
                  <a:endParaRPr lang="en-US" altLang="zh-CN" sz="1400" b="1" dirty="0">
                    <a:solidFill>
                      <a:srgbClr val="3D939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</p:grp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9CB9A6C5-322A-B945-99AA-9540406A5588}"/>
                </a:ext>
              </a:extLst>
            </p:cNvPr>
            <p:cNvGrpSpPr/>
            <p:nvPr/>
          </p:nvGrpSpPr>
          <p:grpSpPr>
            <a:xfrm>
              <a:off x="7624210" y="2314506"/>
              <a:ext cx="2917875" cy="1487046"/>
              <a:chOff x="1047084" y="4183872"/>
              <a:chExt cx="2917875" cy="1487046"/>
            </a:xfrm>
          </p:grpSpPr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79A7A788-2297-634B-9A9C-E1C73D1CE901}"/>
                  </a:ext>
                </a:extLst>
              </p:cNvPr>
              <p:cNvGrpSpPr/>
              <p:nvPr/>
            </p:nvGrpSpPr>
            <p:grpSpPr>
              <a:xfrm>
                <a:off x="1047084" y="4208272"/>
                <a:ext cx="1378207" cy="1462646"/>
                <a:chOff x="1047084" y="4208272"/>
                <a:chExt cx="1378207" cy="1462646"/>
              </a:xfrm>
            </p:grpSpPr>
            <p:sp>
              <p:nvSpPr>
                <p:cNvPr id="100" name="任意多边形: 形状 3">
                  <a:extLst>
                    <a:ext uri="{FF2B5EF4-FFF2-40B4-BE49-F238E27FC236}">
                      <a16:creationId xmlns:a16="http://schemas.microsoft.com/office/drawing/2014/main" id="{6AB57AB9-0027-BA4B-B49D-71055CCC177F}"/>
                    </a:ext>
                  </a:extLst>
                </p:cNvPr>
                <p:cNvSpPr/>
                <p:nvPr/>
              </p:nvSpPr>
              <p:spPr>
                <a:xfrm rot="5400000">
                  <a:off x="1321667" y="4279943"/>
                  <a:ext cx="829041" cy="13782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3480" y="0"/>
                      </a:lnTo>
                      <a:lnTo>
                        <a:pt x="3480" y="19507"/>
                      </a:lnTo>
                      <a:lnTo>
                        <a:pt x="21600" y="19507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rou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101" name="任意多边形: 形状 4">
                  <a:extLst>
                    <a:ext uri="{FF2B5EF4-FFF2-40B4-BE49-F238E27FC236}">
                      <a16:creationId xmlns:a16="http://schemas.microsoft.com/office/drawing/2014/main" id="{8CFC0E2A-41C4-F949-8764-0143CC0170F9}"/>
                    </a:ext>
                  </a:extLst>
                </p:cNvPr>
                <p:cNvSpPr/>
                <p:nvPr/>
              </p:nvSpPr>
              <p:spPr>
                <a:xfrm>
                  <a:off x="2180943" y="4208272"/>
                  <a:ext cx="234765" cy="23498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DFE6EB"/>
                </a:solidFill>
                <a:ln>
                  <a:rou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102" name="矩形 101">
                  <a:extLst>
                    <a:ext uri="{FF2B5EF4-FFF2-40B4-BE49-F238E27FC236}">
                      <a16:creationId xmlns:a16="http://schemas.microsoft.com/office/drawing/2014/main" id="{C38CFEC9-3DA5-114F-A72F-97682069B20E}"/>
                    </a:ext>
                  </a:extLst>
                </p:cNvPr>
                <p:cNvSpPr/>
                <p:nvPr/>
              </p:nvSpPr>
              <p:spPr>
                <a:xfrm>
                  <a:off x="1333349" y="4856572"/>
                  <a:ext cx="1082359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    </a:ext>
                </a:extLst>
              </p:spPr>
              <p:txBody>
                <a:bodyPr wrap="square" lIns="0" tIns="0" rIns="0" bIns="0">
                  <a:no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1400" b="1" dirty="0">
                      <a:solidFill>
                        <a:srgbClr val="3D939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健康管理</a:t>
                  </a:r>
                  <a:endParaRPr lang="en-US" altLang="zh-CN" sz="1400" b="1" dirty="0">
                    <a:solidFill>
                      <a:srgbClr val="3D939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103" name="矩形 102">
                  <a:extLst>
                    <a:ext uri="{FF2B5EF4-FFF2-40B4-BE49-F238E27FC236}">
                      <a16:creationId xmlns:a16="http://schemas.microsoft.com/office/drawing/2014/main" id="{E4942F2E-0195-CF48-9AA0-2BE1D072A0EC}"/>
                    </a:ext>
                  </a:extLst>
                </p:cNvPr>
                <p:cNvSpPr/>
                <p:nvPr/>
              </p:nvSpPr>
              <p:spPr>
                <a:xfrm>
                  <a:off x="1323766" y="5255010"/>
                  <a:ext cx="1082360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    </a:ext>
                </a:extLst>
              </p:spPr>
              <p:txBody>
                <a:bodyPr wrap="square" lIns="0" tIns="0" rIns="0" bIns="0">
                  <a:norm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9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建立起系统的健康管理数据</a:t>
                  </a:r>
                  <a:endParaRPr lang="en-US" altLang="zh-CN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0F02E78E-2794-D341-8067-EC49E0F3F110}"/>
                  </a:ext>
                </a:extLst>
              </p:cNvPr>
              <p:cNvGrpSpPr/>
              <p:nvPr/>
            </p:nvGrpSpPr>
            <p:grpSpPr>
              <a:xfrm>
                <a:off x="2586752" y="4183872"/>
                <a:ext cx="1378207" cy="1161147"/>
                <a:chOff x="2586752" y="4183872"/>
                <a:chExt cx="1378207" cy="1161147"/>
              </a:xfrm>
            </p:grpSpPr>
            <p:sp>
              <p:nvSpPr>
                <p:cNvPr id="98" name="任意多边形: 形状 5">
                  <a:extLst>
                    <a:ext uri="{FF2B5EF4-FFF2-40B4-BE49-F238E27FC236}">
                      <a16:creationId xmlns:a16="http://schemas.microsoft.com/office/drawing/2014/main" id="{F4E50603-A124-ED48-AB79-F83AE3320FD0}"/>
                    </a:ext>
                  </a:extLst>
                </p:cNvPr>
                <p:cNvSpPr/>
                <p:nvPr/>
              </p:nvSpPr>
              <p:spPr>
                <a:xfrm rot="5400000">
                  <a:off x="2861335" y="3909289"/>
                  <a:ext cx="829041" cy="13782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3480" y="0"/>
                      </a:lnTo>
                      <a:lnTo>
                        <a:pt x="3480" y="19507"/>
                      </a:lnTo>
                      <a:lnTo>
                        <a:pt x="21600" y="19507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3D9391"/>
                </a:solidFill>
                <a:ln>
                  <a:noFill/>
                  <a:rou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60826A74-FD4B-9F45-BAFC-A3D47296DD60}"/>
                    </a:ext>
                  </a:extLst>
                </p:cNvPr>
                <p:cNvSpPr/>
                <p:nvPr/>
              </p:nvSpPr>
              <p:spPr>
                <a:xfrm>
                  <a:off x="2858889" y="4929111"/>
                  <a:ext cx="1082360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    </a:ext>
                </a:extLst>
              </p:spPr>
              <p:txBody>
                <a:bodyPr wrap="square" lIns="0" tIns="0" rIns="0" bIns="0">
                  <a:norm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9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跟踪治疗，体现医生关怀，提高用户体验</a:t>
                  </a:r>
                  <a:endParaRPr lang="en-US" altLang="zh-CN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97" name="矩形 96">
                  <a:extLst>
                    <a:ext uri="{FF2B5EF4-FFF2-40B4-BE49-F238E27FC236}">
                      <a16:creationId xmlns:a16="http://schemas.microsoft.com/office/drawing/2014/main" id="{65A1F1AD-93A6-2F46-A851-E5F76DB73926}"/>
                    </a:ext>
                  </a:extLst>
                </p:cNvPr>
                <p:cNvSpPr/>
                <p:nvPr/>
              </p:nvSpPr>
              <p:spPr>
                <a:xfrm>
                  <a:off x="2868472" y="4530673"/>
                  <a:ext cx="1082359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    </a:ext>
                </a:extLst>
              </p:spPr>
              <p:txBody>
                <a:bodyPr wrap="square" lIns="0" tIns="0" rIns="0" bIns="0">
                  <a:no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1400" b="1" dirty="0">
                      <a:solidFill>
                        <a:srgbClr val="3D939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线上线下随访</a:t>
                  </a:r>
                  <a:endParaRPr lang="en-US" altLang="zh-CN" sz="1400" b="1" dirty="0">
                    <a:solidFill>
                      <a:srgbClr val="3D939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722810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5D722C5E-4A7A-EA41-B909-DD4856476695}"/>
              </a:ext>
            </a:extLst>
          </p:cNvPr>
          <p:cNvGrpSpPr/>
          <p:nvPr/>
        </p:nvGrpSpPr>
        <p:grpSpPr>
          <a:xfrm>
            <a:off x="2128286" y="1669925"/>
            <a:ext cx="2265584" cy="4611909"/>
            <a:chOff x="699698" y="1340769"/>
            <a:chExt cx="2523948" cy="5137844"/>
          </a:xfrm>
        </p:grpSpPr>
        <p:sp>
          <p:nvSpPr>
            <p:cNvPr id="4" name="任意多边形 70">
              <a:extLst>
                <a:ext uri="{FF2B5EF4-FFF2-40B4-BE49-F238E27FC236}">
                  <a16:creationId xmlns:a16="http://schemas.microsoft.com/office/drawing/2014/main" id="{820CA451-026B-AC47-AE22-5E84C5AFC87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607250" y="2647717"/>
              <a:ext cx="5137844" cy="2523948"/>
            </a:xfrm>
            <a:custGeom>
              <a:avLst/>
              <a:gdLst>
                <a:gd name="connsiteX0" fmla="*/ 135606 w 5137844"/>
                <a:gd name="connsiteY0" fmla="*/ 1261974 h 2523948"/>
                <a:gd name="connsiteX1" fmla="*/ 162467 w 5137844"/>
                <a:gd name="connsiteY1" fmla="*/ 1378906 h 2523948"/>
                <a:gd name="connsiteX2" fmla="*/ 690261 w 5137844"/>
                <a:gd name="connsiteY2" fmla="*/ 2293610 h 2523948"/>
                <a:gd name="connsiteX3" fmla="*/ 893838 w 5137844"/>
                <a:gd name="connsiteY3" fmla="*/ 2410541 h 2523948"/>
                <a:gd name="connsiteX4" fmla="*/ 1084338 w 5137844"/>
                <a:gd name="connsiteY4" fmla="*/ 2410541 h 2523948"/>
                <a:gd name="connsiteX5" fmla="*/ 1934122 w 5137844"/>
                <a:gd name="connsiteY5" fmla="*/ 2410541 h 2523948"/>
                <a:gd name="connsiteX6" fmla="*/ 1949425 w 5137844"/>
                <a:gd name="connsiteY6" fmla="*/ 2410541 h 2523948"/>
                <a:gd name="connsiteX7" fmla="*/ 1956221 w 5137844"/>
                <a:gd name="connsiteY7" fmla="*/ 2410541 h 2523948"/>
                <a:gd name="connsiteX8" fmla="*/ 2124622 w 5137844"/>
                <a:gd name="connsiteY8" fmla="*/ 2410541 h 2523948"/>
                <a:gd name="connsiteX9" fmla="*/ 2139925 w 5137844"/>
                <a:gd name="connsiteY9" fmla="*/ 2410541 h 2523948"/>
                <a:gd name="connsiteX10" fmla="*/ 2146721 w 5137844"/>
                <a:gd name="connsiteY10" fmla="*/ 2410541 h 2523948"/>
                <a:gd name="connsiteX11" fmla="*/ 2989710 w 5137844"/>
                <a:gd name="connsiteY11" fmla="*/ 2410541 h 2523948"/>
                <a:gd name="connsiteX12" fmla="*/ 2996506 w 5137844"/>
                <a:gd name="connsiteY12" fmla="*/ 2410541 h 2523948"/>
                <a:gd name="connsiteX13" fmla="*/ 3011809 w 5137844"/>
                <a:gd name="connsiteY13" fmla="*/ 2410541 h 2523948"/>
                <a:gd name="connsiteX14" fmla="*/ 3180210 w 5137844"/>
                <a:gd name="connsiteY14" fmla="*/ 2410541 h 2523948"/>
                <a:gd name="connsiteX15" fmla="*/ 3187006 w 5137844"/>
                <a:gd name="connsiteY15" fmla="*/ 2410541 h 2523948"/>
                <a:gd name="connsiteX16" fmla="*/ 3202309 w 5137844"/>
                <a:gd name="connsiteY16" fmla="*/ 2410541 h 2523948"/>
                <a:gd name="connsiteX17" fmla="*/ 4052093 w 5137844"/>
                <a:gd name="connsiteY17" fmla="*/ 2410541 h 2523948"/>
                <a:gd name="connsiteX18" fmla="*/ 4242593 w 5137844"/>
                <a:gd name="connsiteY18" fmla="*/ 2410541 h 2523948"/>
                <a:gd name="connsiteX19" fmla="*/ 4446171 w 5137844"/>
                <a:gd name="connsiteY19" fmla="*/ 2293610 h 2523948"/>
                <a:gd name="connsiteX20" fmla="*/ 4973965 w 5137844"/>
                <a:gd name="connsiteY20" fmla="*/ 1378906 h 2523948"/>
                <a:gd name="connsiteX21" fmla="*/ 4973965 w 5137844"/>
                <a:gd name="connsiteY21" fmla="*/ 1145043 h 2523948"/>
                <a:gd name="connsiteX22" fmla="*/ 4446171 w 5137844"/>
                <a:gd name="connsiteY22" fmla="*/ 230339 h 2523948"/>
                <a:gd name="connsiteX23" fmla="*/ 4242593 w 5137844"/>
                <a:gd name="connsiteY23" fmla="*/ 113407 h 2523948"/>
                <a:gd name="connsiteX24" fmla="*/ 4133871 w 5137844"/>
                <a:gd name="connsiteY24" fmla="*/ 113407 h 2523948"/>
                <a:gd name="connsiteX25" fmla="*/ 4052093 w 5137844"/>
                <a:gd name="connsiteY25" fmla="*/ 113407 h 2523948"/>
                <a:gd name="connsiteX26" fmla="*/ 4050394 w 5137844"/>
                <a:gd name="connsiteY26" fmla="*/ 113407 h 2523948"/>
                <a:gd name="connsiteX27" fmla="*/ 4038503 w 5137844"/>
                <a:gd name="connsiteY27" fmla="*/ 113407 h 2523948"/>
                <a:gd name="connsiteX28" fmla="*/ 4030245 w 5137844"/>
                <a:gd name="connsiteY28" fmla="*/ 113407 h 2523948"/>
                <a:gd name="connsiteX29" fmla="*/ 4006226 w 5137844"/>
                <a:gd name="connsiteY29" fmla="*/ 113407 h 2523948"/>
                <a:gd name="connsiteX30" fmla="*/ 3943371 w 5137844"/>
                <a:gd name="connsiteY30" fmla="*/ 113407 h 2523948"/>
                <a:gd name="connsiteX31" fmla="*/ 3875656 w 5137844"/>
                <a:gd name="connsiteY31" fmla="*/ 113407 h 2523948"/>
                <a:gd name="connsiteX32" fmla="*/ 3839745 w 5137844"/>
                <a:gd name="connsiteY32" fmla="*/ 113407 h 2523948"/>
                <a:gd name="connsiteX33" fmla="*/ 3776065 w 5137844"/>
                <a:gd name="connsiteY33" fmla="*/ 113407 h 2523948"/>
                <a:gd name="connsiteX34" fmla="*/ 3685156 w 5137844"/>
                <a:gd name="connsiteY34" fmla="*/ 113407 h 2523948"/>
                <a:gd name="connsiteX35" fmla="*/ 3659911 w 5137844"/>
                <a:gd name="connsiteY35" fmla="*/ 113407 h 2523948"/>
                <a:gd name="connsiteX36" fmla="*/ 3585565 w 5137844"/>
                <a:gd name="connsiteY36" fmla="*/ 113407 h 2523948"/>
                <a:gd name="connsiteX37" fmla="*/ 3525919 w 5137844"/>
                <a:gd name="connsiteY37" fmla="*/ 113407 h 2523948"/>
                <a:gd name="connsiteX38" fmla="*/ 3469411 w 5137844"/>
                <a:gd name="connsiteY38" fmla="*/ 113407 h 2523948"/>
                <a:gd name="connsiteX39" fmla="*/ 3372816 w 5137844"/>
                <a:gd name="connsiteY39" fmla="*/ 113407 h 2523948"/>
                <a:gd name="connsiteX40" fmla="*/ 3335419 w 5137844"/>
                <a:gd name="connsiteY40" fmla="*/ 113407 h 2523948"/>
                <a:gd name="connsiteX41" fmla="*/ 3202309 w 5137844"/>
                <a:gd name="connsiteY41" fmla="*/ 113407 h 2523948"/>
                <a:gd name="connsiteX42" fmla="*/ 3200246 w 5137844"/>
                <a:gd name="connsiteY42" fmla="*/ 113407 h 2523948"/>
                <a:gd name="connsiteX43" fmla="*/ 3187006 w 5137844"/>
                <a:gd name="connsiteY43" fmla="*/ 113407 h 2523948"/>
                <a:gd name="connsiteX44" fmla="*/ 3185815 w 5137844"/>
                <a:gd name="connsiteY44" fmla="*/ 113407 h 2523948"/>
                <a:gd name="connsiteX45" fmla="*/ 3182316 w 5137844"/>
                <a:gd name="connsiteY45" fmla="*/ 113407 h 2523948"/>
                <a:gd name="connsiteX46" fmla="*/ 3180210 w 5137844"/>
                <a:gd name="connsiteY46" fmla="*/ 113407 h 2523948"/>
                <a:gd name="connsiteX47" fmla="*/ 3163716 w 5137844"/>
                <a:gd name="connsiteY47" fmla="*/ 113407 h 2523948"/>
                <a:gd name="connsiteX48" fmla="*/ 3146643 w 5137844"/>
                <a:gd name="connsiteY48" fmla="*/ 113407 h 2523948"/>
                <a:gd name="connsiteX49" fmla="*/ 3124544 w 5137844"/>
                <a:gd name="connsiteY49" fmla="*/ 113407 h 2523948"/>
                <a:gd name="connsiteX50" fmla="*/ 3070360 w 5137844"/>
                <a:gd name="connsiteY50" fmla="*/ 113407 h 2523948"/>
                <a:gd name="connsiteX51" fmla="*/ 3048262 w 5137844"/>
                <a:gd name="connsiteY51" fmla="*/ 113407 h 2523948"/>
                <a:gd name="connsiteX52" fmla="*/ 3014437 w 5137844"/>
                <a:gd name="connsiteY52" fmla="*/ 113407 h 2523948"/>
                <a:gd name="connsiteX53" fmla="*/ 3011809 w 5137844"/>
                <a:gd name="connsiteY53" fmla="*/ 113407 h 2523948"/>
                <a:gd name="connsiteX54" fmla="*/ 3009746 w 5137844"/>
                <a:gd name="connsiteY54" fmla="*/ 113407 h 2523948"/>
                <a:gd name="connsiteX55" fmla="*/ 2996506 w 5137844"/>
                <a:gd name="connsiteY55" fmla="*/ 113407 h 2523948"/>
                <a:gd name="connsiteX56" fmla="*/ 2995315 w 5137844"/>
                <a:gd name="connsiteY56" fmla="*/ 113407 h 2523948"/>
                <a:gd name="connsiteX57" fmla="*/ 2992338 w 5137844"/>
                <a:gd name="connsiteY57" fmla="*/ 113407 h 2523948"/>
                <a:gd name="connsiteX58" fmla="*/ 2989710 w 5137844"/>
                <a:gd name="connsiteY58" fmla="*/ 113407 h 2523948"/>
                <a:gd name="connsiteX59" fmla="*/ 2987648 w 5137844"/>
                <a:gd name="connsiteY59" fmla="*/ 113407 h 2523948"/>
                <a:gd name="connsiteX60" fmla="*/ 2973216 w 5137844"/>
                <a:gd name="connsiteY60" fmla="*/ 113407 h 2523948"/>
                <a:gd name="connsiteX61" fmla="*/ 2956143 w 5137844"/>
                <a:gd name="connsiteY61" fmla="*/ 113407 h 2523948"/>
                <a:gd name="connsiteX62" fmla="*/ 2944597 w 5137844"/>
                <a:gd name="connsiteY62" fmla="*/ 113407 h 2523948"/>
                <a:gd name="connsiteX63" fmla="*/ 2934044 w 5137844"/>
                <a:gd name="connsiteY63" fmla="*/ 113407 h 2523948"/>
                <a:gd name="connsiteX64" fmla="*/ 2922498 w 5137844"/>
                <a:gd name="connsiteY64" fmla="*/ 113407 h 2523948"/>
                <a:gd name="connsiteX65" fmla="*/ 2879860 w 5137844"/>
                <a:gd name="connsiteY65" fmla="*/ 113407 h 2523948"/>
                <a:gd name="connsiteX66" fmla="*/ 2859294 w 5137844"/>
                <a:gd name="connsiteY66" fmla="*/ 113407 h 2523948"/>
                <a:gd name="connsiteX67" fmla="*/ 2857762 w 5137844"/>
                <a:gd name="connsiteY67" fmla="*/ 113407 h 2523948"/>
                <a:gd name="connsiteX68" fmla="*/ 2837195 w 5137844"/>
                <a:gd name="connsiteY68" fmla="*/ 113407 h 2523948"/>
                <a:gd name="connsiteX69" fmla="*/ 2823937 w 5137844"/>
                <a:gd name="connsiteY69" fmla="*/ 113407 h 2523948"/>
                <a:gd name="connsiteX70" fmla="*/ 2801838 w 5137844"/>
                <a:gd name="connsiteY70" fmla="*/ 113407 h 2523948"/>
                <a:gd name="connsiteX71" fmla="*/ 2756982 w 5137844"/>
                <a:gd name="connsiteY71" fmla="*/ 113407 h 2523948"/>
                <a:gd name="connsiteX72" fmla="*/ 2754097 w 5137844"/>
                <a:gd name="connsiteY72" fmla="*/ 113407 h 2523948"/>
                <a:gd name="connsiteX73" fmla="*/ 2734884 w 5137844"/>
                <a:gd name="connsiteY73" fmla="*/ 113407 h 2523948"/>
                <a:gd name="connsiteX74" fmla="*/ 2731998 w 5137844"/>
                <a:gd name="connsiteY74" fmla="*/ 113407 h 2523948"/>
                <a:gd name="connsiteX75" fmla="*/ 2668794 w 5137844"/>
                <a:gd name="connsiteY75" fmla="*/ 113407 h 2523948"/>
                <a:gd name="connsiteX76" fmla="*/ 2646695 w 5137844"/>
                <a:gd name="connsiteY76" fmla="*/ 113407 h 2523948"/>
                <a:gd name="connsiteX77" fmla="*/ 2636115 w 5137844"/>
                <a:gd name="connsiteY77" fmla="*/ 113407 h 2523948"/>
                <a:gd name="connsiteX78" fmla="*/ 2614017 w 5137844"/>
                <a:gd name="connsiteY78" fmla="*/ 113407 h 2523948"/>
                <a:gd name="connsiteX79" fmla="*/ 2566482 w 5137844"/>
                <a:gd name="connsiteY79" fmla="*/ 113407 h 2523948"/>
                <a:gd name="connsiteX80" fmla="*/ 2544384 w 5137844"/>
                <a:gd name="connsiteY80" fmla="*/ 113407 h 2523948"/>
                <a:gd name="connsiteX81" fmla="*/ 2495147 w 5137844"/>
                <a:gd name="connsiteY81" fmla="*/ 113407 h 2523948"/>
                <a:gd name="connsiteX82" fmla="*/ 2473049 w 5137844"/>
                <a:gd name="connsiteY82" fmla="*/ 113407 h 2523948"/>
                <a:gd name="connsiteX83" fmla="*/ 2445615 w 5137844"/>
                <a:gd name="connsiteY83" fmla="*/ 113407 h 2523948"/>
                <a:gd name="connsiteX84" fmla="*/ 2423517 w 5137844"/>
                <a:gd name="connsiteY84" fmla="*/ 113407 h 2523948"/>
                <a:gd name="connsiteX85" fmla="*/ 2332532 w 5137844"/>
                <a:gd name="connsiteY85" fmla="*/ 113407 h 2523948"/>
                <a:gd name="connsiteX86" fmla="*/ 2310433 w 5137844"/>
                <a:gd name="connsiteY86" fmla="*/ 113407 h 2523948"/>
                <a:gd name="connsiteX87" fmla="*/ 2304647 w 5137844"/>
                <a:gd name="connsiteY87" fmla="*/ 113407 h 2523948"/>
                <a:gd name="connsiteX88" fmla="*/ 2282549 w 5137844"/>
                <a:gd name="connsiteY88" fmla="*/ 113407 h 2523948"/>
                <a:gd name="connsiteX89" fmla="*/ 2146721 w 5137844"/>
                <a:gd name="connsiteY89" fmla="*/ 113407 h 2523948"/>
                <a:gd name="connsiteX90" fmla="*/ 2142032 w 5137844"/>
                <a:gd name="connsiteY90" fmla="*/ 113407 h 2523948"/>
                <a:gd name="connsiteX91" fmla="*/ 2139925 w 5137844"/>
                <a:gd name="connsiteY91" fmla="*/ 113407 h 2523948"/>
                <a:gd name="connsiteX92" fmla="*/ 2137864 w 5137844"/>
                <a:gd name="connsiteY92" fmla="*/ 113407 h 2523948"/>
                <a:gd name="connsiteX93" fmla="*/ 2124622 w 5137844"/>
                <a:gd name="connsiteY93" fmla="*/ 113407 h 2523948"/>
                <a:gd name="connsiteX94" fmla="*/ 2123432 w 5137844"/>
                <a:gd name="connsiteY94" fmla="*/ 113407 h 2523948"/>
                <a:gd name="connsiteX95" fmla="*/ 2119933 w 5137844"/>
                <a:gd name="connsiteY95" fmla="*/ 113407 h 2523948"/>
                <a:gd name="connsiteX96" fmla="*/ 2097049 w 5137844"/>
                <a:gd name="connsiteY96" fmla="*/ 113407 h 2523948"/>
                <a:gd name="connsiteX97" fmla="*/ 1981658 w 5137844"/>
                <a:gd name="connsiteY97" fmla="*/ 113407 h 2523948"/>
                <a:gd name="connsiteX98" fmla="*/ 1956221 w 5137844"/>
                <a:gd name="connsiteY98" fmla="*/ 113407 h 2523948"/>
                <a:gd name="connsiteX99" fmla="*/ 1949425 w 5137844"/>
                <a:gd name="connsiteY99" fmla="*/ 113407 h 2523948"/>
                <a:gd name="connsiteX100" fmla="*/ 1947364 w 5137844"/>
                <a:gd name="connsiteY100" fmla="*/ 113407 h 2523948"/>
                <a:gd name="connsiteX101" fmla="*/ 1934122 w 5137844"/>
                <a:gd name="connsiteY101" fmla="*/ 113407 h 2523948"/>
                <a:gd name="connsiteX102" fmla="*/ 1932932 w 5137844"/>
                <a:gd name="connsiteY102" fmla="*/ 113407 h 2523948"/>
                <a:gd name="connsiteX103" fmla="*/ 1906549 w 5137844"/>
                <a:gd name="connsiteY103" fmla="*/ 113407 h 2523948"/>
                <a:gd name="connsiteX104" fmla="*/ 1882214 w 5137844"/>
                <a:gd name="connsiteY104" fmla="*/ 113407 h 2523948"/>
                <a:gd name="connsiteX105" fmla="*/ 1861030 w 5137844"/>
                <a:gd name="connsiteY105" fmla="*/ 113407 h 2523948"/>
                <a:gd name="connsiteX106" fmla="*/ 1791158 w 5137844"/>
                <a:gd name="connsiteY106" fmla="*/ 113407 h 2523948"/>
                <a:gd name="connsiteX107" fmla="*/ 1747978 w 5137844"/>
                <a:gd name="connsiteY107" fmla="*/ 113407 h 2523948"/>
                <a:gd name="connsiteX108" fmla="*/ 1691714 w 5137844"/>
                <a:gd name="connsiteY108" fmla="*/ 113407 h 2523948"/>
                <a:gd name="connsiteX109" fmla="*/ 1573733 w 5137844"/>
                <a:gd name="connsiteY109" fmla="*/ 113407 h 2523948"/>
                <a:gd name="connsiteX110" fmla="*/ 1557478 w 5137844"/>
                <a:gd name="connsiteY110" fmla="*/ 113407 h 2523948"/>
                <a:gd name="connsiteX111" fmla="*/ 1383233 w 5137844"/>
                <a:gd name="connsiteY111" fmla="*/ 113407 h 2523948"/>
                <a:gd name="connsiteX112" fmla="*/ 1354259 w 5137844"/>
                <a:gd name="connsiteY112" fmla="*/ 113407 h 2523948"/>
                <a:gd name="connsiteX113" fmla="*/ 1163759 w 5137844"/>
                <a:gd name="connsiteY113" fmla="*/ 113407 h 2523948"/>
                <a:gd name="connsiteX114" fmla="*/ 1084338 w 5137844"/>
                <a:gd name="connsiteY114" fmla="*/ 113407 h 2523948"/>
                <a:gd name="connsiteX115" fmla="*/ 893838 w 5137844"/>
                <a:gd name="connsiteY115" fmla="*/ 113407 h 2523948"/>
                <a:gd name="connsiteX116" fmla="*/ 690261 w 5137844"/>
                <a:gd name="connsiteY116" fmla="*/ 230339 h 2523948"/>
                <a:gd name="connsiteX117" fmla="*/ 162467 w 5137844"/>
                <a:gd name="connsiteY117" fmla="*/ 1145043 h 2523948"/>
                <a:gd name="connsiteX118" fmla="*/ 135606 w 5137844"/>
                <a:gd name="connsiteY118" fmla="*/ 1261974 h 2523948"/>
                <a:gd name="connsiteX119" fmla="*/ 0 w 5137844"/>
                <a:gd name="connsiteY119" fmla="*/ 1261974 h 2523948"/>
                <a:gd name="connsiteX120" fmla="*/ 29513 w 5137844"/>
                <a:gd name="connsiteY120" fmla="*/ 1133497 h 2523948"/>
                <a:gd name="connsiteX121" fmla="*/ 609420 w 5137844"/>
                <a:gd name="connsiteY121" fmla="*/ 128477 h 2523948"/>
                <a:gd name="connsiteX122" fmla="*/ 833098 w 5137844"/>
                <a:gd name="connsiteY122" fmla="*/ 0 h 2523948"/>
                <a:gd name="connsiteX123" fmla="*/ 1974790 w 5137844"/>
                <a:gd name="connsiteY123" fmla="*/ 0 h 2523948"/>
                <a:gd name="connsiteX124" fmla="*/ 1976098 w 5137844"/>
                <a:gd name="connsiteY124" fmla="*/ 0 h 2523948"/>
                <a:gd name="connsiteX125" fmla="*/ 1990647 w 5137844"/>
                <a:gd name="connsiteY125" fmla="*/ 0 h 2523948"/>
                <a:gd name="connsiteX126" fmla="*/ 1992912 w 5137844"/>
                <a:gd name="connsiteY126" fmla="*/ 0 h 2523948"/>
                <a:gd name="connsiteX127" fmla="*/ 2000379 w 5137844"/>
                <a:gd name="connsiteY127" fmla="*/ 0 h 2523948"/>
                <a:gd name="connsiteX128" fmla="*/ 2180255 w 5137844"/>
                <a:gd name="connsiteY128" fmla="*/ 0 h 2523948"/>
                <a:gd name="connsiteX129" fmla="*/ 2204536 w 5137844"/>
                <a:gd name="connsiteY129" fmla="*/ 0 h 2523948"/>
                <a:gd name="connsiteX130" fmla="*/ 2358928 w 5137844"/>
                <a:gd name="connsiteY130" fmla="*/ 0 h 2523948"/>
                <a:gd name="connsiteX131" fmla="*/ 2383208 w 5137844"/>
                <a:gd name="connsiteY131" fmla="*/ 0 h 2523948"/>
                <a:gd name="connsiteX132" fmla="*/ 2513815 w 5137844"/>
                <a:gd name="connsiteY132" fmla="*/ 0 h 2523948"/>
                <a:gd name="connsiteX133" fmla="*/ 2538095 w 5137844"/>
                <a:gd name="connsiteY133" fmla="*/ 0 h 2523948"/>
                <a:gd name="connsiteX134" fmla="*/ 2646616 w 5137844"/>
                <a:gd name="connsiteY134" fmla="*/ 0 h 2523948"/>
                <a:gd name="connsiteX135" fmla="*/ 2670896 w 5137844"/>
                <a:gd name="connsiteY135" fmla="*/ 0 h 2523948"/>
                <a:gd name="connsiteX136" fmla="*/ 2759029 w 5137844"/>
                <a:gd name="connsiteY136" fmla="*/ 0 h 2523948"/>
                <a:gd name="connsiteX137" fmla="*/ 2783310 w 5137844"/>
                <a:gd name="connsiteY137" fmla="*/ 0 h 2523948"/>
                <a:gd name="connsiteX138" fmla="*/ 2852754 w 5137844"/>
                <a:gd name="connsiteY138" fmla="*/ 0 h 2523948"/>
                <a:gd name="connsiteX139" fmla="*/ 2877035 w 5137844"/>
                <a:gd name="connsiteY139" fmla="*/ 0 h 2523948"/>
                <a:gd name="connsiteX140" fmla="*/ 2929490 w 5137844"/>
                <a:gd name="connsiteY140" fmla="*/ 0 h 2523948"/>
                <a:gd name="connsiteX141" fmla="*/ 2953771 w 5137844"/>
                <a:gd name="connsiteY141" fmla="*/ 0 h 2523948"/>
                <a:gd name="connsiteX142" fmla="*/ 2990936 w 5137844"/>
                <a:gd name="connsiteY142" fmla="*/ 0 h 2523948"/>
                <a:gd name="connsiteX143" fmla="*/ 3015216 w 5137844"/>
                <a:gd name="connsiteY143" fmla="*/ 0 h 2523948"/>
                <a:gd name="connsiteX144" fmla="*/ 3074750 w 5137844"/>
                <a:gd name="connsiteY144" fmla="*/ 0 h 2523948"/>
                <a:gd name="connsiteX145" fmla="*/ 3099031 w 5137844"/>
                <a:gd name="connsiteY145" fmla="*/ 0 h 2523948"/>
                <a:gd name="connsiteX146" fmla="*/ 3117790 w 5137844"/>
                <a:gd name="connsiteY146" fmla="*/ 0 h 2523948"/>
                <a:gd name="connsiteX147" fmla="*/ 3135912 w 5137844"/>
                <a:gd name="connsiteY147" fmla="*/ 0 h 2523948"/>
                <a:gd name="connsiteX148" fmla="*/ 3142071 w 5137844"/>
                <a:gd name="connsiteY148" fmla="*/ 0 h 2523948"/>
                <a:gd name="connsiteX149" fmla="*/ 3143379 w 5137844"/>
                <a:gd name="connsiteY149" fmla="*/ 0 h 2523948"/>
                <a:gd name="connsiteX150" fmla="*/ 3157927 w 5137844"/>
                <a:gd name="connsiteY150" fmla="*/ 0 h 2523948"/>
                <a:gd name="connsiteX151" fmla="*/ 3160193 w 5137844"/>
                <a:gd name="connsiteY151" fmla="*/ 0 h 2523948"/>
                <a:gd name="connsiteX152" fmla="*/ 3347536 w 5137844"/>
                <a:gd name="connsiteY152" fmla="*/ 0 h 2523948"/>
                <a:gd name="connsiteX153" fmla="*/ 4303193 w 5137844"/>
                <a:gd name="connsiteY153" fmla="*/ 0 h 2523948"/>
                <a:gd name="connsiteX154" fmla="*/ 4526872 w 5137844"/>
                <a:gd name="connsiteY154" fmla="*/ 128477 h 2523948"/>
                <a:gd name="connsiteX155" fmla="*/ 5106779 w 5137844"/>
                <a:gd name="connsiteY155" fmla="*/ 1133497 h 2523948"/>
                <a:gd name="connsiteX156" fmla="*/ 5106779 w 5137844"/>
                <a:gd name="connsiteY156" fmla="*/ 1390451 h 2523948"/>
                <a:gd name="connsiteX157" fmla="*/ 4526872 w 5137844"/>
                <a:gd name="connsiteY157" fmla="*/ 2395471 h 2523948"/>
                <a:gd name="connsiteX158" fmla="*/ 4303193 w 5137844"/>
                <a:gd name="connsiteY158" fmla="*/ 2523948 h 2523948"/>
                <a:gd name="connsiteX159" fmla="*/ 3160193 w 5137844"/>
                <a:gd name="connsiteY159" fmla="*/ 2523948 h 2523948"/>
                <a:gd name="connsiteX160" fmla="*/ 3143379 w 5137844"/>
                <a:gd name="connsiteY160" fmla="*/ 2523948 h 2523948"/>
                <a:gd name="connsiteX161" fmla="*/ 3135912 w 5137844"/>
                <a:gd name="connsiteY161" fmla="*/ 2523948 h 2523948"/>
                <a:gd name="connsiteX162" fmla="*/ 2000379 w 5137844"/>
                <a:gd name="connsiteY162" fmla="*/ 2523948 h 2523948"/>
                <a:gd name="connsiteX163" fmla="*/ 1992912 w 5137844"/>
                <a:gd name="connsiteY163" fmla="*/ 2523948 h 2523948"/>
                <a:gd name="connsiteX164" fmla="*/ 1976098 w 5137844"/>
                <a:gd name="connsiteY164" fmla="*/ 2523948 h 2523948"/>
                <a:gd name="connsiteX165" fmla="*/ 833098 w 5137844"/>
                <a:gd name="connsiteY165" fmla="*/ 2523948 h 2523948"/>
                <a:gd name="connsiteX166" fmla="*/ 609420 w 5137844"/>
                <a:gd name="connsiteY166" fmla="*/ 2395471 h 2523948"/>
                <a:gd name="connsiteX167" fmla="*/ 29513 w 5137844"/>
                <a:gd name="connsiteY167" fmla="*/ 1390451 h 2523948"/>
                <a:gd name="connsiteX168" fmla="*/ 0 w 5137844"/>
                <a:gd name="connsiteY168" fmla="*/ 1261974 h 25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5137844" h="2523948">
                  <a:moveTo>
                    <a:pt x="135606" y="1261974"/>
                  </a:moveTo>
                  <a:cubicBezTo>
                    <a:pt x="135606" y="1304409"/>
                    <a:pt x="144559" y="1346843"/>
                    <a:pt x="162467" y="1378906"/>
                  </a:cubicBezTo>
                  <a:cubicBezTo>
                    <a:pt x="162467" y="1378906"/>
                    <a:pt x="162467" y="1378906"/>
                    <a:pt x="690261" y="2293610"/>
                  </a:cubicBezTo>
                  <a:cubicBezTo>
                    <a:pt x="727960" y="2357733"/>
                    <a:pt x="820324" y="2410541"/>
                    <a:pt x="893838" y="2410541"/>
                  </a:cubicBezTo>
                  <a:lnTo>
                    <a:pt x="1084338" y="2410541"/>
                  </a:lnTo>
                  <a:lnTo>
                    <a:pt x="1934122" y="2410541"/>
                  </a:lnTo>
                  <a:lnTo>
                    <a:pt x="1949425" y="2410541"/>
                  </a:lnTo>
                  <a:lnTo>
                    <a:pt x="1956221" y="2410541"/>
                  </a:lnTo>
                  <a:lnTo>
                    <a:pt x="2124622" y="2410541"/>
                  </a:lnTo>
                  <a:lnTo>
                    <a:pt x="2139925" y="2410541"/>
                  </a:lnTo>
                  <a:lnTo>
                    <a:pt x="2146721" y="2410541"/>
                  </a:lnTo>
                  <a:lnTo>
                    <a:pt x="2989710" y="2410541"/>
                  </a:lnTo>
                  <a:lnTo>
                    <a:pt x="2996506" y="2410541"/>
                  </a:lnTo>
                  <a:lnTo>
                    <a:pt x="3011809" y="2410541"/>
                  </a:lnTo>
                  <a:lnTo>
                    <a:pt x="3180210" y="2410541"/>
                  </a:lnTo>
                  <a:lnTo>
                    <a:pt x="3187006" y="2410541"/>
                  </a:lnTo>
                  <a:lnTo>
                    <a:pt x="3202309" y="2410541"/>
                  </a:lnTo>
                  <a:lnTo>
                    <a:pt x="4052093" y="2410541"/>
                  </a:lnTo>
                  <a:lnTo>
                    <a:pt x="4242593" y="2410541"/>
                  </a:lnTo>
                  <a:cubicBezTo>
                    <a:pt x="4317992" y="2410541"/>
                    <a:pt x="4408471" y="2357733"/>
                    <a:pt x="4446171" y="2293610"/>
                  </a:cubicBezTo>
                  <a:cubicBezTo>
                    <a:pt x="4446171" y="2293610"/>
                    <a:pt x="4446171" y="2293610"/>
                    <a:pt x="4973965" y="1378906"/>
                  </a:cubicBezTo>
                  <a:cubicBezTo>
                    <a:pt x="5011664" y="1314782"/>
                    <a:pt x="5011664" y="1209166"/>
                    <a:pt x="4973965" y="1145043"/>
                  </a:cubicBezTo>
                  <a:cubicBezTo>
                    <a:pt x="4973965" y="1145043"/>
                    <a:pt x="4973965" y="1145043"/>
                    <a:pt x="4446171" y="230339"/>
                  </a:cubicBezTo>
                  <a:cubicBezTo>
                    <a:pt x="4408471" y="166215"/>
                    <a:pt x="4317992" y="113407"/>
                    <a:pt x="4242593" y="113407"/>
                  </a:cubicBezTo>
                  <a:cubicBezTo>
                    <a:pt x="4242593" y="113407"/>
                    <a:pt x="4242593" y="113407"/>
                    <a:pt x="4133871" y="113407"/>
                  </a:cubicBezTo>
                  <a:lnTo>
                    <a:pt x="4052093" y="113407"/>
                  </a:lnTo>
                  <a:lnTo>
                    <a:pt x="4050394" y="113407"/>
                  </a:lnTo>
                  <a:lnTo>
                    <a:pt x="4038503" y="113407"/>
                  </a:lnTo>
                  <a:lnTo>
                    <a:pt x="4030245" y="113407"/>
                  </a:lnTo>
                  <a:lnTo>
                    <a:pt x="4006226" y="113407"/>
                  </a:lnTo>
                  <a:lnTo>
                    <a:pt x="3943371" y="113407"/>
                  </a:lnTo>
                  <a:lnTo>
                    <a:pt x="3875656" y="113407"/>
                  </a:lnTo>
                  <a:lnTo>
                    <a:pt x="3839745" y="113407"/>
                  </a:lnTo>
                  <a:lnTo>
                    <a:pt x="3776065" y="113407"/>
                  </a:lnTo>
                  <a:lnTo>
                    <a:pt x="3685156" y="113407"/>
                  </a:lnTo>
                  <a:lnTo>
                    <a:pt x="3659911" y="113407"/>
                  </a:lnTo>
                  <a:lnTo>
                    <a:pt x="3585565" y="113407"/>
                  </a:lnTo>
                  <a:lnTo>
                    <a:pt x="3525919" y="113407"/>
                  </a:lnTo>
                  <a:lnTo>
                    <a:pt x="3469411" y="113407"/>
                  </a:lnTo>
                  <a:lnTo>
                    <a:pt x="3372816" y="113407"/>
                  </a:lnTo>
                  <a:lnTo>
                    <a:pt x="3335419" y="113407"/>
                  </a:lnTo>
                  <a:lnTo>
                    <a:pt x="3202309" y="113407"/>
                  </a:lnTo>
                  <a:lnTo>
                    <a:pt x="3200246" y="113407"/>
                  </a:lnTo>
                  <a:lnTo>
                    <a:pt x="3187006" y="113407"/>
                  </a:lnTo>
                  <a:lnTo>
                    <a:pt x="3185815" y="113407"/>
                  </a:lnTo>
                  <a:lnTo>
                    <a:pt x="3182316" y="113407"/>
                  </a:lnTo>
                  <a:lnTo>
                    <a:pt x="3180210" y="113407"/>
                  </a:lnTo>
                  <a:cubicBezTo>
                    <a:pt x="3180210" y="113407"/>
                    <a:pt x="3180210" y="113407"/>
                    <a:pt x="3163716" y="113407"/>
                  </a:cubicBezTo>
                  <a:lnTo>
                    <a:pt x="3146643" y="113407"/>
                  </a:lnTo>
                  <a:lnTo>
                    <a:pt x="3124544" y="113407"/>
                  </a:lnTo>
                  <a:lnTo>
                    <a:pt x="3070360" y="113407"/>
                  </a:lnTo>
                  <a:lnTo>
                    <a:pt x="3048262" y="113407"/>
                  </a:lnTo>
                  <a:lnTo>
                    <a:pt x="3014437" y="113407"/>
                  </a:lnTo>
                  <a:lnTo>
                    <a:pt x="3011809" y="113407"/>
                  </a:lnTo>
                  <a:lnTo>
                    <a:pt x="3009746" y="113407"/>
                  </a:lnTo>
                  <a:lnTo>
                    <a:pt x="2996506" y="113407"/>
                  </a:lnTo>
                  <a:lnTo>
                    <a:pt x="2995315" y="113407"/>
                  </a:lnTo>
                  <a:lnTo>
                    <a:pt x="2992338" y="113407"/>
                  </a:lnTo>
                  <a:lnTo>
                    <a:pt x="2989710" y="113407"/>
                  </a:lnTo>
                  <a:lnTo>
                    <a:pt x="2987648" y="113407"/>
                  </a:lnTo>
                  <a:lnTo>
                    <a:pt x="2973216" y="113407"/>
                  </a:lnTo>
                  <a:lnTo>
                    <a:pt x="2956143" y="113407"/>
                  </a:lnTo>
                  <a:lnTo>
                    <a:pt x="2944597" y="113407"/>
                  </a:lnTo>
                  <a:lnTo>
                    <a:pt x="2934044" y="113407"/>
                  </a:lnTo>
                  <a:lnTo>
                    <a:pt x="2922498" y="113407"/>
                  </a:lnTo>
                  <a:lnTo>
                    <a:pt x="2879860" y="113407"/>
                  </a:lnTo>
                  <a:lnTo>
                    <a:pt x="2859294" y="113407"/>
                  </a:lnTo>
                  <a:lnTo>
                    <a:pt x="2857762" y="113407"/>
                  </a:lnTo>
                  <a:lnTo>
                    <a:pt x="2837195" y="113407"/>
                  </a:lnTo>
                  <a:lnTo>
                    <a:pt x="2823937" y="113407"/>
                  </a:lnTo>
                  <a:lnTo>
                    <a:pt x="2801838" y="113407"/>
                  </a:lnTo>
                  <a:lnTo>
                    <a:pt x="2756982" y="113407"/>
                  </a:lnTo>
                  <a:lnTo>
                    <a:pt x="2754097" y="113407"/>
                  </a:lnTo>
                  <a:lnTo>
                    <a:pt x="2734884" y="113407"/>
                  </a:lnTo>
                  <a:lnTo>
                    <a:pt x="2731998" y="113407"/>
                  </a:lnTo>
                  <a:lnTo>
                    <a:pt x="2668794" y="113407"/>
                  </a:lnTo>
                  <a:lnTo>
                    <a:pt x="2646695" y="113407"/>
                  </a:lnTo>
                  <a:lnTo>
                    <a:pt x="2636115" y="113407"/>
                  </a:lnTo>
                  <a:lnTo>
                    <a:pt x="2614017" y="113407"/>
                  </a:lnTo>
                  <a:lnTo>
                    <a:pt x="2566482" y="113407"/>
                  </a:lnTo>
                  <a:lnTo>
                    <a:pt x="2544384" y="113407"/>
                  </a:lnTo>
                  <a:lnTo>
                    <a:pt x="2495147" y="113407"/>
                  </a:lnTo>
                  <a:lnTo>
                    <a:pt x="2473049" y="113407"/>
                  </a:lnTo>
                  <a:lnTo>
                    <a:pt x="2445615" y="113407"/>
                  </a:lnTo>
                  <a:lnTo>
                    <a:pt x="2423517" y="113407"/>
                  </a:lnTo>
                  <a:lnTo>
                    <a:pt x="2332532" y="113407"/>
                  </a:lnTo>
                  <a:lnTo>
                    <a:pt x="2310433" y="113407"/>
                  </a:lnTo>
                  <a:lnTo>
                    <a:pt x="2304647" y="113407"/>
                  </a:lnTo>
                  <a:lnTo>
                    <a:pt x="2282549" y="113407"/>
                  </a:lnTo>
                  <a:lnTo>
                    <a:pt x="2146721" y="113407"/>
                  </a:lnTo>
                  <a:lnTo>
                    <a:pt x="2142032" y="113407"/>
                  </a:lnTo>
                  <a:lnTo>
                    <a:pt x="2139925" y="113407"/>
                  </a:lnTo>
                  <a:lnTo>
                    <a:pt x="2137864" y="113407"/>
                  </a:lnTo>
                  <a:lnTo>
                    <a:pt x="2124622" y="113407"/>
                  </a:lnTo>
                  <a:lnTo>
                    <a:pt x="2123432" y="113407"/>
                  </a:lnTo>
                  <a:lnTo>
                    <a:pt x="2119933" y="113407"/>
                  </a:lnTo>
                  <a:lnTo>
                    <a:pt x="2097049" y="113407"/>
                  </a:lnTo>
                  <a:cubicBezTo>
                    <a:pt x="2073661" y="113407"/>
                    <a:pt x="2037517" y="113407"/>
                    <a:pt x="1981658" y="113407"/>
                  </a:cubicBezTo>
                  <a:lnTo>
                    <a:pt x="1956221" y="113407"/>
                  </a:lnTo>
                  <a:lnTo>
                    <a:pt x="1949425" y="113407"/>
                  </a:lnTo>
                  <a:lnTo>
                    <a:pt x="1947364" y="113407"/>
                  </a:lnTo>
                  <a:lnTo>
                    <a:pt x="1934122" y="113407"/>
                  </a:lnTo>
                  <a:lnTo>
                    <a:pt x="1932932" y="113407"/>
                  </a:lnTo>
                  <a:lnTo>
                    <a:pt x="1906549" y="113407"/>
                  </a:lnTo>
                  <a:lnTo>
                    <a:pt x="1882214" y="113407"/>
                  </a:lnTo>
                  <a:lnTo>
                    <a:pt x="1861030" y="113407"/>
                  </a:lnTo>
                  <a:lnTo>
                    <a:pt x="1791158" y="113407"/>
                  </a:lnTo>
                  <a:lnTo>
                    <a:pt x="1747978" y="113407"/>
                  </a:lnTo>
                  <a:lnTo>
                    <a:pt x="1691714" y="113407"/>
                  </a:lnTo>
                  <a:lnTo>
                    <a:pt x="1573733" y="113407"/>
                  </a:lnTo>
                  <a:lnTo>
                    <a:pt x="1557478" y="113407"/>
                  </a:lnTo>
                  <a:lnTo>
                    <a:pt x="1383233" y="113407"/>
                  </a:lnTo>
                  <a:lnTo>
                    <a:pt x="1354259" y="113407"/>
                  </a:lnTo>
                  <a:lnTo>
                    <a:pt x="1163759" y="113407"/>
                  </a:lnTo>
                  <a:lnTo>
                    <a:pt x="1084338" y="113407"/>
                  </a:lnTo>
                  <a:lnTo>
                    <a:pt x="893838" y="113407"/>
                  </a:lnTo>
                  <a:cubicBezTo>
                    <a:pt x="820324" y="113407"/>
                    <a:pt x="727960" y="166215"/>
                    <a:pt x="690261" y="230339"/>
                  </a:cubicBezTo>
                  <a:cubicBezTo>
                    <a:pt x="690261" y="230339"/>
                    <a:pt x="690261" y="230339"/>
                    <a:pt x="162467" y="1145043"/>
                  </a:cubicBezTo>
                  <a:cubicBezTo>
                    <a:pt x="144559" y="1177105"/>
                    <a:pt x="135606" y="1219539"/>
                    <a:pt x="135606" y="1261974"/>
                  </a:cubicBezTo>
                  <a:close/>
                  <a:moveTo>
                    <a:pt x="0" y="1261974"/>
                  </a:moveTo>
                  <a:cubicBezTo>
                    <a:pt x="0" y="1215349"/>
                    <a:pt x="9837" y="1168725"/>
                    <a:pt x="29513" y="1133497"/>
                  </a:cubicBezTo>
                  <a:cubicBezTo>
                    <a:pt x="609420" y="128477"/>
                    <a:pt x="609420" y="128477"/>
                    <a:pt x="609420" y="128477"/>
                  </a:cubicBezTo>
                  <a:cubicBezTo>
                    <a:pt x="650842" y="58022"/>
                    <a:pt x="752325" y="0"/>
                    <a:pt x="833098" y="0"/>
                  </a:cubicBezTo>
                  <a:cubicBezTo>
                    <a:pt x="1702959" y="0"/>
                    <a:pt x="1920424" y="0"/>
                    <a:pt x="1974790" y="0"/>
                  </a:cubicBezTo>
                  <a:lnTo>
                    <a:pt x="1976098" y="0"/>
                  </a:lnTo>
                  <a:lnTo>
                    <a:pt x="1990647" y="0"/>
                  </a:lnTo>
                  <a:lnTo>
                    <a:pt x="1992912" y="0"/>
                  </a:lnTo>
                  <a:lnTo>
                    <a:pt x="2000379" y="0"/>
                  </a:lnTo>
                  <a:lnTo>
                    <a:pt x="2180255" y="0"/>
                  </a:lnTo>
                  <a:lnTo>
                    <a:pt x="2204536" y="0"/>
                  </a:lnTo>
                  <a:lnTo>
                    <a:pt x="2358928" y="0"/>
                  </a:lnTo>
                  <a:lnTo>
                    <a:pt x="2383208" y="0"/>
                  </a:lnTo>
                  <a:lnTo>
                    <a:pt x="2513815" y="0"/>
                  </a:lnTo>
                  <a:lnTo>
                    <a:pt x="2538095" y="0"/>
                  </a:lnTo>
                  <a:lnTo>
                    <a:pt x="2646616" y="0"/>
                  </a:lnTo>
                  <a:lnTo>
                    <a:pt x="2670896" y="0"/>
                  </a:lnTo>
                  <a:lnTo>
                    <a:pt x="2759029" y="0"/>
                  </a:lnTo>
                  <a:lnTo>
                    <a:pt x="2783310" y="0"/>
                  </a:lnTo>
                  <a:lnTo>
                    <a:pt x="2852754" y="0"/>
                  </a:lnTo>
                  <a:lnTo>
                    <a:pt x="2877035" y="0"/>
                  </a:lnTo>
                  <a:lnTo>
                    <a:pt x="2929490" y="0"/>
                  </a:lnTo>
                  <a:lnTo>
                    <a:pt x="2953771" y="0"/>
                  </a:lnTo>
                  <a:lnTo>
                    <a:pt x="2990936" y="0"/>
                  </a:lnTo>
                  <a:lnTo>
                    <a:pt x="3015216" y="0"/>
                  </a:lnTo>
                  <a:lnTo>
                    <a:pt x="3074750" y="0"/>
                  </a:lnTo>
                  <a:lnTo>
                    <a:pt x="3099031" y="0"/>
                  </a:lnTo>
                  <a:lnTo>
                    <a:pt x="3117790" y="0"/>
                  </a:lnTo>
                  <a:cubicBezTo>
                    <a:pt x="3135912" y="0"/>
                    <a:pt x="3135912" y="0"/>
                    <a:pt x="3135912" y="0"/>
                  </a:cubicBezTo>
                  <a:lnTo>
                    <a:pt x="3142071" y="0"/>
                  </a:lnTo>
                  <a:lnTo>
                    <a:pt x="3143379" y="0"/>
                  </a:lnTo>
                  <a:lnTo>
                    <a:pt x="3157927" y="0"/>
                  </a:lnTo>
                  <a:lnTo>
                    <a:pt x="3160193" y="0"/>
                  </a:lnTo>
                  <a:lnTo>
                    <a:pt x="3347536" y="0"/>
                  </a:lnTo>
                  <a:cubicBezTo>
                    <a:pt x="4303193" y="0"/>
                    <a:pt x="4303193" y="0"/>
                    <a:pt x="4303193" y="0"/>
                  </a:cubicBezTo>
                  <a:cubicBezTo>
                    <a:pt x="4386037" y="0"/>
                    <a:pt x="4485449" y="58022"/>
                    <a:pt x="4526872" y="128477"/>
                  </a:cubicBezTo>
                  <a:cubicBezTo>
                    <a:pt x="5106779" y="1133497"/>
                    <a:pt x="5106779" y="1133497"/>
                    <a:pt x="5106779" y="1133497"/>
                  </a:cubicBezTo>
                  <a:cubicBezTo>
                    <a:pt x="5148200" y="1203952"/>
                    <a:pt x="5148200" y="1319996"/>
                    <a:pt x="5106779" y="1390451"/>
                  </a:cubicBezTo>
                  <a:cubicBezTo>
                    <a:pt x="4526872" y="2395471"/>
                    <a:pt x="4526872" y="2395471"/>
                    <a:pt x="4526872" y="2395471"/>
                  </a:cubicBezTo>
                  <a:cubicBezTo>
                    <a:pt x="4485449" y="2465926"/>
                    <a:pt x="4386037" y="2523948"/>
                    <a:pt x="4303193" y="2523948"/>
                  </a:cubicBezTo>
                  <a:lnTo>
                    <a:pt x="3160193" y="2523948"/>
                  </a:lnTo>
                  <a:lnTo>
                    <a:pt x="3143379" y="2523948"/>
                  </a:lnTo>
                  <a:lnTo>
                    <a:pt x="3135912" y="2523948"/>
                  </a:lnTo>
                  <a:lnTo>
                    <a:pt x="2000379" y="2523948"/>
                  </a:lnTo>
                  <a:lnTo>
                    <a:pt x="1992912" y="2523948"/>
                  </a:lnTo>
                  <a:lnTo>
                    <a:pt x="1976098" y="2523948"/>
                  </a:lnTo>
                  <a:lnTo>
                    <a:pt x="833098" y="2523948"/>
                  </a:lnTo>
                  <a:cubicBezTo>
                    <a:pt x="752325" y="2523948"/>
                    <a:pt x="650842" y="2465926"/>
                    <a:pt x="609420" y="2395471"/>
                  </a:cubicBezTo>
                  <a:cubicBezTo>
                    <a:pt x="29513" y="1390451"/>
                    <a:pt x="29513" y="1390451"/>
                    <a:pt x="29513" y="1390451"/>
                  </a:cubicBezTo>
                  <a:cubicBezTo>
                    <a:pt x="9837" y="1355223"/>
                    <a:pt x="0" y="1308599"/>
                    <a:pt x="0" y="1261974"/>
                  </a:cubicBezTo>
                  <a:close/>
                </a:path>
              </a:pathLst>
            </a:custGeom>
            <a:solidFill>
              <a:schemeClr val="accent1"/>
            </a:solidFill>
            <a:ln w="254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D126486-E928-FC45-9F40-9D2579DB58AC}"/>
                </a:ext>
              </a:extLst>
            </p:cNvPr>
            <p:cNvSpPr/>
            <p:nvPr/>
          </p:nvSpPr>
          <p:spPr>
            <a:xfrm>
              <a:off x="773540" y="2423160"/>
              <a:ext cx="2376264" cy="6267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1B90F71C-F2EB-A741-8A32-30DAFCB6B8C2}"/>
              </a:ext>
            </a:extLst>
          </p:cNvPr>
          <p:cNvGrpSpPr/>
          <p:nvPr/>
        </p:nvGrpSpPr>
        <p:grpSpPr>
          <a:xfrm>
            <a:off x="5348672" y="1334737"/>
            <a:ext cx="2430244" cy="4947097"/>
            <a:chOff x="699698" y="1340769"/>
            <a:chExt cx="2523948" cy="5137844"/>
          </a:xfrm>
          <a:solidFill>
            <a:srgbClr val="459E9C"/>
          </a:solidFill>
        </p:grpSpPr>
        <p:sp>
          <p:nvSpPr>
            <p:cNvPr id="7" name="任意多边形 78">
              <a:extLst>
                <a:ext uri="{FF2B5EF4-FFF2-40B4-BE49-F238E27FC236}">
                  <a16:creationId xmlns:a16="http://schemas.microsoft.com/office/drawing/2014/main" id="{90E9A8E2-0E0A-B34D-982C-42A77112C0D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607250" y="2647717"/>
              <a:ext cx="5137844" cy="2523948"/>
            </a:xfrm>
            <a:custGeom>
              <a:avLst/>
              <a:gdLst>
                <a:gd name="connsiteX0" fmla="*/ 135606 w 5137844"/>
                <a:gd name="connsiteY0" fmla="*/ 1261974 h 2523948"/>
                <a:gd name="connsiteX1" fmla="*/ 162467 w 5137844"/>
                <a:gd name="connsiteY1" fmla="*/ 1378906 h 2523948"/>
                <a:gd name="connsiteX2" fmla="*/ 690261 w 5137844"/>
                <a:gd name="connsiteY2" fmla="*/ 2293610 h 2523948"/>
                <a:gd name="connsiteX3" fmla="*/ 893838 w 5137844"/>
                <a:gd name="connsiteY3" fmla="*/ 2410541 h 2523948"/>
                <a:gd name="connsiteX4" fmla="*/ 1084338 w 5137844"/>
                <a:gd name="connsiteY4" fmla="*/ 2410541 h 2523948"/>
                <a:gd name="connsiteX5" fmla="*/ 1934122 w 5137844"/>
                <a:gd name="connsiteY5" fmla="*/ 2410541 h 2523948"/>
                <a:gd name="connsiteX6" fmla="*/ 1949425 w 5137844"/>
                <a:gd name="connsiteY6" fmla="*/ 2410541 h 2523948"/>
                <a:gd name="connsiteX7" fmla="*/ 1956221 w 5137844"/>
                <a:gd name="connsiteY7" fmla="*/ 2410541 h 2523948"/>
                <a:gd name="connsiteX8" fmla="*/ 2124622 w 5137844"/>
                <a:gd name="connsiteY8" fmla="*/ 2410541 h 2523948"/>
                <a:gd name="connsiteX9" fmla="*/ 2139925 w 5137844"/>
                <a:gd name="connsiteY9" fmla="*/ 2410541 h 2523948"/>
                <a:gd name="connsiteX10" fmla="*/ 2146721 w 5137844"/>
                <a:gd name="connsiteY10" fmla="*/ 2410541 h 2523948"/>
                <a:gd name="connsiteX11" fmla="*/ 2989710 w 5137844"/>
                <a:gd name="connsiteY11" fmla="*/ 2410541 h 2523948"/>
                <a:gd name="connsiteX12" fmla="*/ 2996506 w 5137844"/>
                <a:gd name="connsiteY12" fmla="*/ 2410541 h 2523948"/>
                <a:gd name="connsiteX13" fmla="*/ 3011809 w 5137844"/>
                <a:gd name="connsiteY13" fmla="*/ 2410541 h 2523948"/>
                <a:gd name="connsiteX14" fmla="*/ 3180210 w 5137844"/>
                <a:gd name="connsiteY14" fmla="*/ 2410541 h 2523948"/>
                <a:gd name="connsiteX15" fmla="*/ 3187006 w 5137844"/>
                <a:gd name="connsiteY15" fmla="*/ 2410541 h 2523948"/>
                <a:gd name="connsiteX16" fmla="*/ 3202309 w 5137844"/>
                <a:gd name="connsiteY16" fmla="*/ 2410541 h 2523948"/>
                <a:gd name="connsiteX17" fmla="*/ 4052093 w 5137844"/>
                <a:gd name="connsiteY17" fmla="*/ 2410541 h 2523948"/>
                <a:gd name="connsiteX18" fmla="*/ 4242593 w 5137844"/>
                <a:gd name="connsiteY18" fmla="*/ 2410541 h 2523948"/>
                <a:gd name="connsiteX19" fmla="*/ 4446171 w 5137844"/>
                <a:gd name="connsiteY19" fmla="*/ 2293610 h 2523948"/>
                <a:gd name="connsiteX20" fmla="*/ 4973965 w 5137844"/>
                <a:gd name="connsiteY20" fmla="*/ 1378906 h 2523948"/>
                <a:gd name="connsiteX21" fmla="*/ 4973965 w 5137844"/>
                <a:gd name="connsiteY21" fmla="*/ 1145043 h 2523948"/>
                <a:gd name="connsiteX22" fmla="*/ 4446171 w 5137844"/>
                <a:gd name="connsiteY22" fmla="*/ 230339 h 2523948"/>
                <a:gd name="connsiteX23" fmla="*/ 4242593 w 5137844"/>
                <a:gd name="connsiteY23" fmla="*/ 113407 h 2523948"/>
                <a:gd name="connsiteX24" fmla="*/ 4133871 w 5137844"/>
                <a:gd name="connsiteY24" fmla="*/ 113407 h 2523948"/>
                <a:gd name="connsiteX25" fmla="*/ 4052093 w 5137844"/>
                <a:gd name="connsiteY25" fmla="*/ 113407 h 2523948"/>
                <a:gd name="connsiteX26" fmla="*/ 4050394 w 5137844"/>
                <a:gd name="connsiteY26" fmla="*/ 113407 h 2523948"/>
                <a:gd name="connsiteX27" fmla="*/ 4038503 w 5137844"/>
                <a:gd name="connsiteY27" fmla="*/ 113407 h 2523948"/>
                <a:gd name="connsiteX28" fmla="*/ 4030245 w 5137844"/>
                <a:gd name="connsiteY28" fmla="*/ 113407 h 2523948"/>
                <a:gd name="connsiteX29" fmla="*/ 4006226 w 5137844"/>
                <a:gd name="connsiteY29" fmla="*/ 113407 h 2523948"/>
                <a:gd name="connsiteX30" fmla="*/ 3943371 w 5137844"/>
                <a:gd name="connsiteY30" fmla="*/ 113407 h 2523948"/>
                <a:gd name="connsiteX31" fmla="*/ 3875656 w 5137844"/>
                <a:gd name="connsiteY31" fmla="*/ 113407 h 2523948"/>
                <a:gd name="connsiteX32" fmla="*/ 3839745 w 5137844"/>
                <a:gd name="connsiteY32" fmla="*/ 113407 h 2523948"/>
                <a:gd name="connsiteX33" fmla="*/ 3776065 w 5137844"/>
                <a:gd name="connsiteY33" fmla="*/ 113407 h 2523948"/>
                <a:gd name="connsiteX34" fmla="*/ 3685156 w 5137844"/>
                <a:gd name="connsiteY34" fmla="*/ 113407 h 2523948"/>
                <a:gd name="connsiteX35" fmla="*/ 3659911 w 5137844"/>
                <a:gd name="connsiteY35" fmla="*/ 113407 h 2523948"/>
                <a:gd name="connsiteX36" fmla="*/ 3585565 w 5137844"/>
                <a:gd name="connsiteY36" fmla="*/ 113407 h 2523948"/>
                <a:gd name="connsiteX37" fmla="*/ 3525919 w 5137844"/>
                <a:gd name="connsiteY37" fmla="*/ 113407 h 2523948"/>
                <a:gd name="connsiteX38" fmla="*/ 3469411 w 5137844"/>
                <a:gd name="connsiteY38" fmla="*/ 113407 h 2523948"/>
                <a:gd name="connsiteX39" fmla="*/ 3372816 w 5137844"/>
                <a:gd name="connsiteY39" fmla="*/ 113407 h 2523948"/>
                <a:gd name="connsiteX40" fmla="*/ 3335419 w 5137844"/>
                <a:gd name="connsiteY40" fmla="*/ 113407 h 2523948"/>
                <a:gd name="connsiteX41" fmla="*/ 3202309 w 5137844"/>
                <a:gd name="connsiteY41" fmla="*/ 113407 h 2523948"/>
                <a:gd name="connsiteX42" fmla="*/ 3200246 w 5137844"/>
                <a:gd name="connsiteY42" fmla="*/ 113407 h 2523948"/>
                <a:gd name="connsiteX43" fmla="*/ 3187006 w 5137844"/>
                <a:gd name="connsiteY43" fmla="*/ 113407 h 2523948"/>
                <a:gd name="connsiteX44" fmla="*/ 3185815 w 5137844"/>
                <a:gd name="connsiteY44" fmla="*/ 113407 h 2523948"/>
                <a:gd name="connsiteX45" fmla="*/ 3182316 w 5137844"/>
                <a:gd name="connsiteY45" fmla="*/ 113407 h 2523948"/>
                <a:gd name="connsiteX46" fmla="*/ 3180210 w 5137844"/>
                <a:gd name="connsiteY46" fmla="*/ 113407 h 2523948"/>
                <a:gd name="connsiteX47" fmla="*/ 3163716 w 5137844"/>
                <a:gd name="connsiteY47" fmla="*/ 113407 h 2523948"/>
                <a:gd name="connsiteX48" fmla="*/ 3146643 w 5137844"/>
                <a:gd name="connsiteY48" fmla="*/ 113407 h 2523948"/>
                <a:gd name="connsiteX49" fmla="*/ 3124544 w 5137844"/>
                <a:gd name="connsiteY49" fmla="*/ 113407 h 2523948"/>
                <a:gd name="connsiteX50" fmla="*/ 3070360 w 5137844"/>
                <a:gd name="connsiteY50" fmla="*/ 113407 h 2523948"/>
                <a:gd name="connsiteX51" fmla="*/ 3048262 w 5137844"/>
                <a:gd name="connsiteY51" fmla="*/ 113407 h 2523948"/>
                <a:gd name="connsiteX52" fmla="*/ 3014437 w 5137844"/>
                <a:gd name="connsiteY52" fmla="*/ 113407 h 2523948"/>
                <a:gd name="connsiteX53" fmla="*/ 3011809 w 5137844"/>
                <a:gd name="connsiteY53" fmla="*/ 113407 h 2523948"/>
                <a:gd name="connsiteX54" fmla="*/ 3009746 w 5137844"/>
                <a:gd name="connsiteY54" fmla="*/ 113407 h 2523948"/>
                <a:gd name="connsiteX55" fmla="*/ 2996506 w 5137844"/>
                <a:gd name="connsiteY55" fmla="*/ 113407 h 2523948"/>
                <a:gd name="connsiteX56" fmla="*/ 2995315 w 5137844"/>
                <a:gd name="connsiteY56" fmla="*/ 113407 h 2523948"/>
                <a:gd name="connsiteX57" fmla="*/ 2992338 w 5137844"/>
                <a:gd name="connsiteY57" fmla="*/ 113407 h 2523948"/>
                <a:gd name="connsiteX58" fmla="*/ 2989710 w 5137844"/>
                <a:gd name="connsiteY58" fmla="*/ 113407 h 2523948"/>
                <a:gd name="connsiteX59" fmla="*/ 2987648 w 5137844"/>
                <a:gd name="connsiteY59" fmla="*/ 113407 h 2523948"/>
                <a:gd name="connsiteX60" fmla="*/ 2973216 w 5137844"/>
                <a:gd name="connsiteY60" fmla="*/ 113407 h 2523948"/>
                <a:gd name="connsiteX61" fmla="*/ 2956143 w 5137844"/>
                <a:gd name="connsiteY61" fmla="*/ 113407 h 2523948"/>
                <a:gd name="connsiteX62" fmla="*/ 2944597 w 5137844"/>
                <a:gd name="connsiteY62" fmla="*/ 113407 h 2523948"/>
                <a:gd name="connsiteX63" fmla="*/ 2934044 w 5137844"/>
                <a:gd name="connsiteY63" fmla="*/ 113407 h 2523948"/>
                <a:gd name="connsiteX64" fmla="*/ 2922498 w 5137844"/>
                <a:gd name="connsiteY64" fmla="*/ 113407 h 2523948"/>
                <a:gd name="connsiteX65" fmla="*/ 2879860 w 5137844"/>
                <a:gd name="connsiteY65" fmla="*/ 113407 h 2523948"/>
                <a:gd name="connsiteX66" fmla="*/ 2859294 w 5137844"/>
                <a:gd name="connsiteY66" fmla="*/ 113407 h 2523948"/>
                <a:gd name="connsiteX67" fmla="*/ 2857762 w 5137844"/>
                <a:gd name="connsiteY67" fmla="*/ 113407 h 2523948"/>
                <a:gd name="connsiteX68" fmla="*/ 2837195 w 5137844"/>
                <a:gd name="connsiteY68" fmla="*/ 113407 h 2523948"/>
                <a:gd name="connsiteX69" fmla="*/ 2823937 w 5137844"/>
                <a:gd name="connsiteY69" fmla="*/ 113407 h 2523948"/>
                <a:gd name="connsiteX70" fmla="*/ 2801838 w 5137844"/>
                <a:gd name="connsiteY70" fmla="*/ 113407 h 2523948"/>
                <a:gd name="connsiteX71" fmla="*/ 2756982 w 5137844"/>
                <a:gd name="connsiteY71" fmla="*/ 113407 h 2523948"/>
                <a:gd name="connsiteX72" fmla="*/ 2754097 w 5137844"/>
                <a:gd name="connsiteY72" fmla="*/ 113407 h 2523948"/>
                <a:gd name="connsiteX73" fmla="*/ 2734884 w 5137844"/>
                <a:gd name="connsiteY73" fmla="*/ 113407 h 2523948"/>
                <a:gd name="connsiteX74" fmla="*/ 2731998 w 5137844"/>
                <a:gd name="connsiteY74" fmla="*/ 113407 h 2523948"/>
                <a:gd name="connsiteX75" fmla="*/ 2668794 w 5137844"/>
                <a:gd name="connsiteY75" fmla="*/ 113407 h 2523948"/>
                <a:gd name="connsiteX76" fmla="*/ 2646695 w 5137844"/>
                <a:gd name="connsiteY76" fmla="*/ 113407 h 2523948"/>
                <a:gd name="connsiteX77" fmla="*/ 2636115 w 5137844"/>
                <a:gd name="connsiteY77" fmla="*/ 113407 h 2523948"/>
                <a:gd name="connsiteX78" fmla="*/ 2614017 w 5137844"/>
                <a:gd name="connsiteY78" fmla="*/ 113407 h 2523948"/>
                <a:gd name="connsiteX79" fmla="*/ 2566482 w 5137844"/>
                <a:gd name="connsiteY79" fmla="*/ 113407 h 2523948"/>
                <a:gd name="connsiteX80" fmla="*/ 2544384 w 5137844"/>
                <a:gd name="connsiteY80" fmla="*/ 113407 h 2523948"/>
                <a:gd name="connsiteX81" fmla="*/ 2495147 w 5137844"/>
                <a:gd name="connsiteY81" fmla="*/ 113407 h 2523948"/>
                <a:gd name="connsiteX82" fmla="*/ 2473049 w 5137844"/>
                <a:gd name="connsiteY82" fmla="*/ 113407 h 2523948"/>
                <a:gd name="connsiteX83" fmla="*/ 2445615 w 5137844"/>
                <a:gd name="connsiteY83" fmla="*/ 113407 h 2523948"/>
                <a:gd name="connsiteX84" fmla="*/ 2423517 w 5137844"/>
                <a:gd name="connsiteY84" fmla="*/ 113407 h 2523948"/>
                <a:gd name="connsiteX85" fmla="*/ 2332532 w 5137844"/>
                <a:gd name="connsiteY85" fmla="*/ 113407 h 2523948"/>
                <a:gd name="connsiteX86" fmla="*/ 2310433 w 5137844"/>
                <a:gd name="connsiteY86" fmla="*/ 113407 h 2523948"/>
                <a:gd name="connsiteX87" fmla="*/ 2304647 w 5137844"/>
                <a:gd name="connsiteY87" fmla="*/ 113407 h 2523948"/>
                <a:gd name="connsiteX88" fmla="*/ 2282549 w 5137844"/>
                <a:gd name="connsiteY88" fmla="*/ 113407 h 2523948"/>
                <a:gd name="connsiteX89" fmla="*/ 2146721 w 5137844"/>
                <a:gd name="connsiteY89" fmla="*/ 113407 h 2523948"/>
                <a:gd name="connsiteX90" fmla="*/ 2142032 w 5137844"/>
                <a:gd name="connsiteY90" fmla="*/ 113407 h 2523948"/>
                <a:gd name="connsiteX91" fmla="*/ 2139925 w 5137844"/>
                <a:gd name="connsiteY91" fmla="*/ 113407 h 2523948"/>
                <a:gd name="connsiteX92" fmla="*/ 2137864 w 5137844"/>
                <a:gd name="connsiteY92" fmla="*/ 113407 h 2523948"/>
                <a:gd name="connsiteX93" fmla="*/ 2124622 w 5137844"/>
                <a:gd name="connsiteY93" fmla="*/ 113407 h 2523948"/>
                <a:gd name="connsiteX94" fmla="*/ 2123432 w 5137844"/>
                <a:gd name="connsiteY94" fmla="*/ 113407 h 2523948"/>
                <a:gd name="connsiteX95" fmla="*/ 2119933 w 5137844"/>
                <a:gd name="connsiteY95" fmla="*/ 113407 h 2523948"/>
                <a:gd name="connsiteX96" fmla="*/ 2097049 w 5137844"/>
                <a:gd name="connsiteY96" fmla="*/ 113407 h 2523948"/>
                <a:gd name="connsiteX97" fmla="*/ 1981658 w 5137844"/>
                <a:gd name="connsiteY97" fmla="*/ 113407 h 2523948"/>
                <a:gd name="connsiteX98" fmla="*/ 1956221 w 5137844"/>
                <a:gd name="connsiteY98" fmla="*/ 113407 h 2523948"/>
                <a:gd name="connsiteX99" fmla="*/ 1949425 w 5137844"/>
                <a:gd name="connsiteY99" fmla="*/ 113407 h 2523948"/>
                <a:gd name="connsiteX100" fmla="*/ 1947364 w 5137844"/>
                <a:gd name="connsiteY100" fmla="*/ 113407 h 2523948"/>
                <a:gd name="connsiteX101" fmla="*/ 1934122 w 5137844"/>
                <a:gd name="connsiteY101" fmla="*/ 113407 h 2523948"/>
                <a:gd name="connsiteX102" fmla="*/ 1932932 w 5137844"/>
                <a:gd name="connsiteY102" fmla="*/ 113407 h 2523948"/>
                <a:gd name="connsiteX103" fmla="*/ 1906549 w 5137844"/>
                <a:gd name="connsiteY103" fmla="*/ 113407 h 2523948"/>
                <a:gd name="connsiteX104" fmla="*/ 1882214 w 5137844"/>
                <a:gd name="connsiteY104" fmla="*/ 113407 h 2523948"/>
                <a:gd name="connsiteX105" fmla="*/ 1861030 w 5137844"/>
                <a:gd name="connsiteY105" fmla="*/ 113407 h 2523948"/>
                <a:gd name="connsiteX106" fmla="*/ 1791158 w 5137844"/>
                <a:gd name="connsiteY106" fmla="*/ 113407 h 2523948"/>
                <a:gd name="connsiteX107" fmla="*/ 1747978 w 5137844"/>
                <a:gd name="connsiteY107" fmla="*/ 113407 h 2523948"/>
                <a:gd name="connsiteX108" fmla="*/ 1691714 w 5137844"/>
                <a:gd name="connsiteY108" fmla="*/ 113407 h 2523948"/>
                <a:gd name="connsiteX109" fmla="*/ 1573733 w 5137844"/>
                <a:gd name="connsiteY109" fmla="*/ 113407 h 2523948"/>
                <a:gd name="connsiteX110" fmla="*/ 1557478 w 5137844"/>
                <a:gd name="connsiteY110" fmla="*/ 113407 h 2523948"/>
                <a:gd name="connsiteX111" fmla="*/ 1383233 w 5137844"/>
                <a:gd name="connsiteY111" fmla="*/ 113407 h 2523948"/>
                <a:gd name="connsiteX112" fmla="*/ 1354259 w 5137844"/>
                <a:gd name="connsiteY112" fmla="*/ 113407 h 2523948"/>
                <a:gd name="connsiteX113" fmla="*/ 1163759 w 5137844"/>
                <a:gd name="connsiteY113" fmla="*/ 113407 h 2523948"/>
                <a:gd name="connsiteX114" fmla="*/ 1084338 w 5137844"/>
                <a:gd name="connsiteY114" fmla="*/ 113407 h 2523948"/>
                <a:gd name="connsiteX115" fmla="*/ 893838 w 5137844"/>
                <a:gd name="connsiteY115" fmla="*/ 113407 h 2523948"/>
                <a:gd name="connsiteX116" fmla="*/ 690261 w 5137844"/>
                <a:gd name="connsiteY116" fmla="*/ 230339 h 2523948"/>
                <a:gd name="connsiteX117" fmla="*/ 162467 w 5137844"/>
                <a:gd name="connsiteY117" fmla="*/ 1145043 h 2523948"/>
                <a:gd name="connsiteX118" fmla="*/ 135606 w 5137844"/>
                <a:gd name="connsiteY118" fmla="*/ 1261974 h 2523948"/>
                <a:gd name="connsiteX119" fmla="*/ 0 w 5137844"/>
                <a:gd name="connsiteY119" fmla="*/ 1261974 h 2523948"/>
                <a:gd name="connsiteX120" fmla="*/ 29513 w 5137844"/>
                <a:gd name="connsiteY120" fmla="*/ 1133497 h 2523948"/>
                <a:gd name="connsiteX121" fmla="*/ 609420 w 5137844"/>
                <a:gd name="connsiteY121" fmla="*/ 128477 h 2523948"/>
                <a:gd name="connsiteX122" fmla="*/ 833098 w 5137844"/>
                <a:gd name="connsiteY122" fmla="*/ 0 h 2523948"/>
                <a:gd name="connsiteX123" fmla="*/ 1974790 w 5137844"/>
                <a:gd name="connsiteY123" fmla="*/ 0 h 2523948"/>
                <a:gd name="connsiteX124" fmla="*/ 1976098 w 5137844"/>
                <a:gd name="connsiteY124" fmla="*/ 0 h 2523948"/>
                <a:gd name="connsiteX125" fmla="*/ 1990647 w 5137844"/>
                <a:gd name="connsiteY125" fmla="*/ 0 h 2523948"/>
                <a:gd name="connsiteX126" fmla="*/ 1992912 w 5137844"/>
                <a:gd name="connsiteY126" fmla="*/ 0 h 2523948"/>
                <a:gd name="connsiteX127" fmla="*/ 2000379 w 5137844"/>
                <a:gd name="connsiteY127" fmla="*/ 0 h 2523948"/>
                <a:gd name="connsiteX128" fmla="*/ 2180255 w 5137844"/>
                <a:gd name="connsiteY128" fmla="*/ 0 h 2523948"/>
                <a:gd name="connsiteX129" fmla="*/ 2204536 w 5137844"/>
                <a:gd name="connsiteY129" fmla="*/ 0 h 2523948"/>
                <a:gd name="connsiteX130" fmla="*/ 2358928 w 5137844"/>
                <a:gd name="connsiteY130" fmla="*/ 0 h 2523948"/>
                <a:gd name="connsiteX131" fmla="*/ 2383208 w 5137844"/>
                <a:gd name="connsiteY131" fmla="*/ 0 h 2523948"/>
                <a:gd name="connsiteX132" fmla="*/ 2513815 w 5137844"/>
                <a:gd name="connsiteY132" fmla="*/ 0 h 2523948"/>
                <a:gd name="connsiteX133" fmla="*/ 2538095 w 5137844"/>
                <a:gd name="connsiteY133" fmla="*/ 0 h 2523948"/>
                <a:gd name="connsiteX134" fmla="*/ 2646616 w 5137844"/>
                <a:gd name="connsiteY134" fmla="*/ 0 h 2523948"/>
                <a:gd name="connsiteX135" fmla="*/ 2670896 w 5137844"/>
                <a:gd name="connsiteY135" fmla="*/ 0 h 2523948"/>
                <a:gd name="connsiteX136" fmla="*/ 2759029 w 5137844"/>
                <a:gd name="connsiteY136" fmla="*/ 0 h 2523948"/>
                <a:gd name="connsiteX137" fmla="*/ 2783310 w 5137844"/>
                <a:gd name="connsiteY137" fmla="*/ 0 h 2523948"/>
                <a:gd name="connsiteX138" fmla="*/ 2852754 w 5137844"/>
                <a:gd name="connsiteY138" fmla="*/ 0 h 2523948"/>
                <a:gd name="connsiteX139" fmla="*/ 2877035 w 5137844"/>
                <a:gd name="connsiteY139" fmla="*/ 0 h 2523948"/>
                <a:gd name="connsiteX140" fmla="*/ 2929490 w 5137844"/>
                <a:gd name="connsiteY140" fmla="*/ 0 h 2523948"/>
                <a:gd name="connsiteX141" fmla="*/ 2953771 w 5137844"/>
                <a:gd name="connsiteY141" fmla="*/ 0 h 2523948"/>
                <a:gd name="connsiteX142" fmla="*/ 2990936 w 5137844"/>
                <a:gd name="connsiteY142" fmla="*/ 0 h 2523948"/>
                <a:gd name="connsiteX143" fmla="*/ 3015216 w 5137844"/>
                <a:gd name="connsiteY143" fmla="*/ 0 h 2523948"/>
                <a:gd name="connsiteX144" fmla="*/ 3074750 w 5137844"/>
                <a:gd name="connsiteY144" fmla="*/ 0 h 2523948"/>
                <a:gd name="connsiteX145" fmla="*/ 3099031 w 5137844"/>
                <a:gd name="connsiteY145" fmla="*/ 0 h 2523948"/>
                <a:gd name="connsiteX146" fmla="*/ 3117790 w 5137844"/>
                <a:gd name="connsiteY146" fmla="*/ 0 h 2523948"/>
                <a:gd name="connsiteX147" fmla="*/ 3135912 w 5137844"/>
                <a:gd name="connsiteY147" fmla="*/ 0 h 2523948"/>
                <a:gd name="connsiteX148" fmla="*/ 3142071 w 5137844"/>
                <a:gd name="connsiteY148" fmla="*/ 0 h 2523948"/>
                <a:gd name="connsiteX149" fmla="*/ 3143379 w 5137844"/>
                <a:gd name="connsiteY149" fmla="*/ 0 h 2523948"/>
                <a:gd name="connsiteX150" fmla="*/ 3157927 w 5137844"/>
                <a:gd name="connsiteY150" fmla="*/ 0 h 2523948"/>
                <a:gd name="connsiteX151" fmla="*/ 3160193 w 5137844"/>
                <a:gd name="connsiteY151" fmla="*/ 0 h 2523948"/>
                <a:gd name="connsiteX152" fmla="*/ 3347536 w 5137844"/>
                <a:gd name="connsiteY152" fmla="*/ 0 h 2523948"/>
                <a:gd name="connsiteX153" fmla="*/ 4303193 w 5137844"/>
                <a:gd name="connsiteY153" fmla="*/ 0 h 2523948"/>
                <a:gd name="connsiteX154" fmla="*/ 4526872 w 5137844"/>
                <a:gd name="connsiteY154" fmla="*/ 128477 h 2523948"/>
                <a:gd name="connsiteX155" fmla="*/ 5106779 w 5137844"/>
                <a:gd name="connsiteY155" fmla="*/ 1133497 h 2523948"/>
                <a:gd name="connsiteX156" fmla="*/ 5106779 w 5137844"/>
                <a:gd name="connsiteY156" fmla="*/ 1390451 h 2523948"/>
                <a:gd name="connsiteX157" fmla="*/ 4526872 w 5137844"/>
                <a:gd name="connsiteY157" fmla="*/ 2395471 h 2523948"/>
                <a:gd name="connsiteX158" fmla="*/ 4303193 w 5137844"/>
                <a:gd name="connsiteY158" fmla="*/ 2523948 h 2523948"/>
                <a:gd name="connsiteX159" fmla="*/ 3160193 w 5137844"/>
                <a:gd name="connsiteY159" fmla="*/ 2523948 h 2523948"/>
                <a:gd name="connsiteX160" fmla="*/ 3143379 w 5137844"/>
                <a:gd name="connsiteY160" fmla="*/ 2523948 h 2523948"/>
                <a:gd name="connsiteX161" fmla="*/ 3135912 w 5137844"/>
                <a:gd name="connsiteY161" fmla="*/ 2523948 h 2523948"/>
                <a:gd name="connsiteX162" fmla="*/ 2000379 w 5137844"/>
                <a:gd name="connsiteY162" fmla="*/ 2523948 h 2523948"/>
                <a:gd name="connsiteX163" fmla="*/ 1992912 w 5137844"/>
                <a:gd name="connsiteY163" fmla="*/ 2523948 h 2523948"/>
                <a:gd name="connsiteX164" fmla="*/ 1976098 w 5137844"/>
                <a:gd name="connsiteY164" fmla="*/ 2523948 h 2523948"/>
                <a:gd name="connsiteX165" fmla="*/ 833098 w 5137844"/>
                <a:gd name="connsiteY165" fmla="*/ 2523948 h 2523948"/>
                <a:gd name="connsiteX166" fmla="*/ 609420 w 5137844"/>
                <a:gd name="connsiteY166" fmla="*/ 2395471 h 2523948"/>
                <a:gd name="connsiteX167" fmla="*/ 29513 w 5137844"/>
                <a:gd name="connsiteY167" fmla="*/ 1390451 h 2523948"/>
                <a:gd name="connsiteX168" fmla="*/ 0 w 5137844"/>
                <a:gd name="connsiteY168" fmla="*/ 1261974 h 25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5137844" h="2523948">
                  <a:moveTo>
                    <a:pt x="135606" y="1261974"/>
                  </a:moveTo>
                  <a:cubicBezTo>
                    <a:pt x="135606" y="1304409"/>
                    <a:pt x="144559" y="1346843"/>
                    <a:pt x="162467" y="1378906"/>
                  </a:cubicBezTo>
                  <a:cubicBezTo>
                    <a:pt x="162467" y="1378906"/>
                    <a:pt x="162467" y="1378906"/>
                    <a:pt x="690261" y="2293610"/>
                  </a:cubicBezTo>
                  <a:cubicBezTo>
                    <a:pt x="727960" y="2357733"/>
                    <a:pt x="820324" y="2410541"/>
                    <a:pt x="893838" y="2410541"/>
                  </a:cubicBezTo>
                  <a:lnTo>
                    <a:pt x="1084338" y="2410541"/>
                  </a:lnTo>
                  <a:lnTo>
                    <a:pt x="1934122" y="2410541"/>
                  </a:lnTo>
                  <a:lnTo>
                    <a:pt x="1949425" y="2410541"/>
                  </a:lnTo>
                  <a:lnTo>
                    <a:pt x="1956221" y="2410541"/>
                  </a:lnTo>
                  <a:lnTo>
                    <a:pt x="2124622" y="2410541"/>
                  </a:lnTo>
                  <a:lnTo>
                    <a:pt x="2139925" y="2410541"/>
                  </a:lnTo>
                  <a:lnTo>
                    <a:pt x="2146721" y="2410541"/>
                  </a:lnTo>
                  <a:lnTo>
                    <a:pt x="2989710" y="2410541"/>
                  </a:lnTo>
                  <a:lnTo>
                    <a:pt x="2996506" y="2410541"/>
                  </a:lnTo>
                  <a:lnTo>
                    <a:pt x="3011809" y="2410541"/>
                  </a:lnTo>
                  <a:lnTo>
                    <a:pt x="3180210" y="2410541"/>
                  </a:lnTo>
                  <a:lnTo>
                    <a:pt x="3187006" y="2410541"/>
                  </a:lnTo>
                  <a:lnTo>
                    <a:pt x="3202309" y="2410541"/>
                  </a:lnTo>
                  <a:lnTo>
                    <a:pt x="4052093" y="2410541"/>
                  </a:lnTo>
                  <a:lnTo>
                    <a:pt x="4242593" y="2410541"/>
                  </a:lnTo>
                  <a:cubicBezTo>
                    <a:pt x="4317992" y="2410541"/>
                    <a:pt x="4408471" y="2357733"/>
                    <a:pt x="4446171" y="2293610"/>
                  </a:cubicBezTo>
                  <a:cubicBezTo>
                    <a:pt x="4446171" y="2293610"/>
                    <a:pt x="4446171" y="2293610"/>
                    <a:pt x="4973965" y="1378906"/>
                  </a:cubicBezTo>
                  <a:cubicBezTo>
                    <a:pt x="5011664" y="1314782"/>
                    <a:pt x="5011664" y="1209166"/>
                    <a:pt x="4973965" y="1145043"/>
                  </a:cubicBezTo>
                  <a:cubicBezTo>
                    <a:pt x="4973965" y="1145043"/>
                    <a:pt x="4973965" y="1145043"/>
                    <a:pt x="4446171" y="230339"/>
                  </a:cubicBezTo>
                  <a:cubicBezTo>
                    <a:pt x="4408471" y="166215"/>
                    <a:pt x="4317992" y="113407"/>
                    <a:pt x="4242593" y="113407"/>
                  </a:cubicBezTo>
                  <a:cubicBezTo>
                    <a:pt x="4242593" y="113407"/>
                    <a:pt x="4242593" y="113407"/>
                    <a:pt x="4133871" y="113407"/>
                  </a:cubicBezTo>
                  <a:lnTo>
                    <a:pt x="4052093" y="113407"/>
                  </a:lnTo>
                  <a:lnTo>
                    <a:pt x="4050394" y="113407"/>
                  </a:lnTo>
                  <a:lnTo>
                    <a:pt x="4038503" y="113407"/>
                  </a:lnTo>
                  <a:lnTo>
                    <a:pt x="4030245" y="113407"/>
                  </a:lnTo>
                  <a:lnTo>
                    <a:pt x="4006226" y="113407"/>
                  </a:lnTo>
                  <a:lnTo>
                    <a:pt x="3943371" y="113407"/>
                  </a:lnTo>
                  <a:lnTo>
                    <a:pt x="3875656" y="113407"/>
                  </a:lnTo>
                  <a:lnTo>
                    <a:pt x="3839745" y="113407"/>
                  </a:lnTo>
                  <a:lnTo>
                    <a:pt x="3776065" y="113407"/>
                  </a:lnTo>
                  <a:lnTo>
                    <a:pt x="3685156" y="113407"/>
                  </a:lnTo>
                  <a:lnTo>
                    <a:pt x="3659911" y="113407"/>
                  </a:lnTo>
                  <a:lnTo>
                    <a:pt x="3585565" y="113407"/>
                  </a:lnTo>
                  <a:lnTo>
                    <a:pt x="3525919" y="113407"/>
                  </a:lnTo>
                  <a:lnTo>
                    <a:pt x="3469411" y="113407"/>
                  </a:lnTo>
                  <a:lnTo>
                    <a:pt x="3372816" y="113407"/>
                  </a:lnTo>
                  <a:lnTo>
                    <a:pt x="3335419" y="113407"/>
                  </a:lnTo>
                  <a:lnTo>
                    <a:pt x="3202309" y="113407"/>
                  </a:lnTo>
                  <a:lnTo>
                    <a:pt x="3200246" y="113407"/>
                  </a:lnTo>
                  <a:lnTo>
                    <a:pt x="3187006" y="113407"/>
                  </a:lnTo>
                  <a:lnTo>
                    <a:pt x="3185815" y="113407"/>
                  </a:lnTo>
                  <a:lnTo>
                    <a:pt x="3182316" y="113407"/>
                  </a:lnTo>
                  <a:lnTo>
                    <a:pt x="3180210" y="113407"/>
                  </a:lnTo>
                  <a:cubicBezTo>
                    <a:pt x="3180210" y="113407"/>
                    <a:pt x="3180210" y="113407"/>
                    <a:pt x="3163716" y="113407"/>
                  </a:cubicBezTo>
                  <a:lnTo>
                    <a:pt x="3146643" y="113407"/>
                  </a:lnTo>
                  <a:lnTo>
                    <a:pt x="3124544" y="113407"/>
                  </a:lnTo>
                  <a:lnTo>
                    <a:pt x="3070360" y="113407"/>
                  </a:lnTo>
                  <a:lnTo>
                    <a:pt x="3048262" y="113407"/>
                  </a:lnTo>
                  <a:lnTo>
                    <a:pt x="3014437" y="113407"/>
                  </a:lnTo>
                  <a:lnTo>
                    <a:pt x="3011809" y="113407"/>
                  </a:lnTo>
                  <a:lnTo>
                    <a:pt x="3009746" y="113407"/>
                  </a:lnTo>
                  <a:lnTo>
                    <a:pt x="2996506" y="113407"/>
                  </a:lnTo>
                  <a:lnTo>
                    <a:pt x="2995315" y="113407"/>
                  </a:lnTo>
                  <a:lnTo>
                    <a:pt x="2992338" y="113407"/>
                  </a:lnTo>
                  <a:lnTo>
                    <a:pt x="2989710" y="113407"/>
                  </a:lnTo>
                  <a:lnTo>
                    <a:pt x="2987648" y="113407"/>
                  </a:lnTo>
                  <a:lnTo>
                    <a:pt x="2973216" y="113407"/>
                  </a:lnTo>
                  <a:lnTo>
                    <a:pt x="2956143" y="113407"/>
                  </a:lnTo>
                  <a:lnTo>
                    <a:pt x="2944597" y="113407"/>
                  </a:lnTo>
                  <a:lnTo>
                    <a:pt x="2934044" y="113407"/>
                  </a:lnTo>
                  <a:lnTo>
                    <a:pt x="2922498" y="113407"/>
                  </a:lnTo>
                  <a:lnTo>
                    <a:pt x="2879860" y="113407"/>
                  </a:lnTo>
                  <a:lnTo>
                    <a:pt x="2859294" y="113407"/>
                  </a:lnTo>
                  <a:lnTo>
                    <a:pt x="2857762" y="113407"/>
                  </a:lnTo>
                  <a:lnTo>
                    <a:pt x="2837195" y="113407"/>
                  </a:lnTo>
                  <a:lnTo>
                    <a:pt x="2823937" y="113407"/>
                  </a:lnTo>
                  <a:lnTo>
                    <a:pt x="2801838" y="113407"/>
                  </a:lnTo>
                  <a:lnTo>
                    <a:pt x="2756982" y="113407"/>
                  </a:lnTo>
                  <a:lnTo>
                    <a:pt x="2754097" y="113407"/>
                  </a:lnTo>
                  <a:lnTo>
                    <a:pt x="2734884" y="113407"/>
                  </a:lnTo>
                  <a:lnTo>
                    <a:pt x="2731998" y="113407"/>
                  </a:lnTo>
                  <a:lnTo>
                    <a:pt x="2668794" y="113407"/>
                  </a:lnTo>
                  <a:lnTo>
                    <a:pt x="2646695" y="113407"/>
                  </a:lnTo>
                  <a:lnTo>
                    <a:pt x="2636115" y="113407"/>
                  </a:lnTo>
                  <a:lnTo>
                    <a:pt x="2614017" y="113407"/>
                  </a:lnTo>
                  <a:lnTo>
                    <a:pt x="2566482" y="113407"/>
                  </a:lnTo>
                  <a:lnTo>
                    <a:pt x="2544384" y="113407"/>
                  </a:lnTo>
                  <a:lnTo>
                    <a:pt x="2495147" y="113407"/>
                  </a:lnTo>
                  <a:lnTo>
                    <a:pt x="2473049" y="113407"/>
                  </a:lnTo>
                  <a:lnTo>
                    <a:pt x="2445615" y="113407"/>
                  </a:lnTo>
                  <a:lnTo>
                    <a:pt x="2423517" y="113407"/>
                  </a:lnTo>
                  <a:lnTo>
                    <a:pt x="2332532" y="113407"/>
                  </a:lnTo>
                  <a:lnTo>
                    <a:pt x="2310433" y="113407"/>
                  </a:lnTo>
                  <a:lnTo>
                    <a:pt x="2304647" y="113407"/>
                  </a:lnTo>
                  <a:lnTo>
                    <a:pt x="2282549" y="113407"/>
                  </a:lnTo>
                  <a:lnTo>
                    <a:pt x="2146721" y="113407"/>
                  </a:lnTo>
                  <a:lnTo>
                    <a:pt x="2142032" y="113407"/>
                  </a:lnTo>
                  <a:lnTo>
                    <a:pt x="2139925" y="113407"/>
                  </a:lnTo>
                  <a:lnTo>
                    <a:pt x="2137864" y="113407"/>
                  </a:lnTo>
                  <a:lnTo>
                    <a:pt x="2124622" y="113407"/>
                  </a:lnTo>
                  <a:lnTo>
                    <a:pt x="2123432" y="113407"/>
                  </a:lnTo>
                  <a:lnTo>
                    <a:pt x="2119933" y="113407"/>
                  </a:lnTo>
                  <a:lnTo>
                    <a:pt x="2097049" y="113407"/>
                  </a:lnTo>
                  <a:cubicBezTo>
                    <a:pt x="2073661" y="113407"/>
                    <a:pt x="2037517" y="113407"/>
                    <a:pt x="1981658" y="113407"/>
                  </a:cubicBezTo>
                  <a:lnTo>
                    <a:pt x="1956221" y="113407"/>
                  </a:lnTo>
                  <a:lnTo>
                    <a:pt x="1949425" y="113407"/>
                  </a:lnTo>
                  <a:lnTo>
                    <a:pt x="1947364" y="113407"/>
                  </a:lnTo>
                  <a:lnTo>
                    <a:pt x="1934122" y="113407"/>
                  </a:lnTo>
                  <a:lnTo>
                    <a:pt x="1932932" y="113407"/>
                  </a:lnTo>
                  <a:lnTo>
                    <a:pt x="1906549" y="113407"/>
                  </a:lnTo>
                  <a:lnTo>
                    <a:pt x="1882214" y="113407"/>
                  </a:lnTo>
                  <a:lnTo>
                    <a:pt x="1861030" y="113407"/>
                  </a:lnTo>
                  <a:lnTo>
                    <a:pt x="1791158" y="113407"/>
                  </a:lnTo>
                  <a:lnTo>
                    <a:pt x="1747978" y="113407"/>
                  </a:lnTo>
                  <a:lnTo>
                    <a:pt x="1691714" y="113407"/>
                  </a:lnTo>
                  <a:lnTo>
                    <a:pt x="1573733" y="113407"/>
                  </a:lnTo>
                  <a:lnTo>
                    <a:pt x="1557478" y="113407"/>
                  </a:lnTo>
                  <a:lnTo>
                    <a:pt x="1383233" y="113407"/>
                  </a:lnTo>
                  <a:lnTo>
                    <a:pt x="1354259" y="113407"/>
                  </a:lnTo>
                  <a:lnTo>
                    <a:pt x="1163759" y="113407"/>
                  </a:lnTo>
                  <a:lnTo>
                    <a:pt x="1084338" y="113407"/>
                  </a:lnTo>
                  <a:lnTo>
                    <a:pt x="893838" y="113407"/>
                  </a:lnTo>
                  <a:cubicBezTo>
                    <a:pt x="820324" y="113407"/>
                    <a:pt x="727960" y="166215"/>
                    <a:pt x="690261" y="230339"/>
                  </a:cubicBezTo>
                  <a:cubicBezTo>
                    <a:pt x="690261" y="230339"/>
                    <a:pt x="690261" y="230339"/>
                    <a:pt x="162467" y="1145043"/>
                  </a:cubicBezTo>
                  <a:cubicBezTo>
                    <a:pt x="144559" y="1177105"/>
                    <a:pt x="135606" y="1219539"/>
                    <a:pt x="135606" y="1261974"/>
                  </a:cubicBezTo>
                  <a:close/>
                  <a:moveTo>
                    <a:pt x="0" y="1261974"/>
                  </a:moveTo>
                  <a:cubicBezTo>
                    <a:pt x="0" y="1215349"/>
                    <a:pt x="9837" y="1168725"/>
                    <a:pt x="29513" y="1133497"/>
                  </a:cubicBezTo>
                  <a:cubicBezTo>
                    <a:pt x="609420" y="128477"/>
                    <a:pt x="609420" y="128477"/>
                    <a:pt x="609420" y="128477"/>
                  </a:cubicBezTo>
                  <a:cubicBezTo>
                    <a:pt x="650842" y="58022"/>
                    <a:pt x="752325" y="0"/>
                    <a:pt x="833098" y="0"/>
                  </a:cubicBezTo>
                  <a:cubicBezTo>
                    <a:pt x="1702959" y="0"/>
                    <a:pt x="1920424" y="0"/>
                    <a:pt x="1974790" y="0"/>
                  </a:cubicBezTo>
                  <a:lnTo>
                    <a:pt x="1976098" y="0"/>
                  </a:lnTo>
                  <a:lnTo>
                    <a:pt x="1990647" y="0"/>
                  </a:lnTo>
                  <a:lnTo>
                    <a:pt x="1992912" y="0"/>
                  </a:lnTo>
                  <a:lnTo>
                    <a:pt x="2000379" y="0"/>
                  </a:lnTo>
                  <a:lnTo>
                    <a:pt x="2180255" y="0"/>
                  </a:lnTo>
                  <a:lnTo>
                    <a:pt x="2204536" y="0"/>
                  </a:lnTo>
                  <a:lnTo>
                    <a:pt x="2358928" y="0"/>
                  </a:lnTo>
                  <a:lnTo>
                    <a:pt x="2383208" y="0"/>
                  </a:lnTo>
                  <a:lnTo>
                    <a:pt x="2513815" y="0"/>
                  </a:lnTo>
                  <a:lnTo>
                    <a:pt x="2538095" y="0"/>
                  </a:lnTo>
                  <a:lnTo>
                    <a:pt x="2646616" y="0"/>
                  </a:lnTo>
                  <a:lnTo>
                    <a:pt x="2670896" y="0"/>
                  </a:lnTo>
                  <a:lnTo>
                    <a:pt x="2759029" y="0"/>
                  </a:lnTo>
                  <a:lnTo>
                    <a:pt x="2783310" y="0"/>
                  </a:lnTo>
                  <a:lnTo>
                    <a:pt x="2852754" y="0"/>
                  </a:lnTo>
                  <a:lnTo>
                    <a:pt x="2877035" y="0"/>
                  </a:lnTo>
                  <a:lnTo>
                    <a:pt x="2929490" y="0"/>
                  </a:lnTo>
                  <a:lnTo>
                    <a:pt x="2953771" y="0"/>
                  </a:lnTo>
                  <a:lnTo>
                    <a:pt x="2990936" y="0"/>
                  </a:lnTo>
                  <a:lnTo>
                    <a:pt x="3015216" y="0"/>
                  </a:lnTo>
                  <a:lnTo>
                    <a:pt x="3074750" y="0"/>
                  </a:lnTo>
                  <a:lnTo>
                    <a:pt x="3099031" y="0"/>
                  </a:lnTo>
                  <a:lnTo>
                    <a:pt x="3117790" y="0"/>
                  </a:lnTo>
                  <a:cubicBezTo>
                    <a:pt x="3135912" y="0"/>
                    <a:pt x="3135912" y="0"/>
                    <a:pt x="3135912" y="0"/>
                  </a:cubicBezTo>
                  <a:lnTo>
                    <a:pt x="3142071" y="0"/>
                  </a:lnTo>
                  <a:lnTo>
                    <a:pt x="3143379" y="0"/>
                  </a:lnTo>
                  <a:lnTo>
                    <a:pt x="3157927" y="0"/>
                  </a:lnTo>
                  <a:lnTo>
                    <a:pt x="3160193" y="0"/>
                  </a:lnTo>
                  <a:lnTo>
                    <a:pt x="3347536" y="0"/>
                  </a:lnTo>
                  <a:cubicBezTo>
                    <a:pt x="4303193" y="0"/>
                    <a:pt x="4303193" y="0"/>
                    <a:pt x="4303193" y="0"/>
                  </a:cubicBezTo>
                  <a:cubicBezTo>
                    <a:pt x="4386037" y="0"/>
                    <a:pt x="4485449" y="58022"/>
                    <a:pt x="4526872" y="128477"/>
                  </a:cubicBezTo>
                  <a:cubicBezTo>
                    <a:pt x="5106779" y="1133497"/>
                    <a:pt x="5106779" y="1133497"/>
                    <a:pt x="5106779" y="1133497"/>
                  </a:cubicBezTo>
                  <a:cubicBezTo>
                    <a:pt x="5148200" y="1203952"/>
                    <a:pt x="5148200" y="1319996"/>
                    <a:pt x="5106779" y="1390451"/>
                  </a:cubicBezTo>
                  <a:cubicBezTo>
                    <a:pt x="4526872" y="2395471"/>
                    <a:pt x="4526872" y="2395471"/>
                    <a:pt x="4526872" y="2395471"/>
                  </a:cubicBezTo>
                  <a:cubicBezTo>
                    <a:pt x="4485449" y="2465926"/>
                    <a:pt x="4386037" y="2523948"/>
                    <a:pt x="4303193" y="2523948"/>
                  </a:cubicBezTo>
                  <a:lnTo>
                    <a:pt x="3160193" y="2523948"/>
                  </a:lnTo>
                  <a:lnTo>
                    <a:pt x="3143379" y="2523948"/>
                  </a:lnTo>
                  <a:lnTo>
                    <a:pt x="3135912" y="2523948"/>
                  </a:lnTo>
                  <a:lnTo>
                    <a:pt x="2000379" y="2523948"/>
                  </a:lnTo>
                  <a:lnTo>
                    <a:pt x="1992912" y="2523948"/>
                  </a:lnTo>
                  <a:lnTo>
                    <a:pt x="1976098" y="2523948"/>
                  </a:lnTo>
                  <a:lnTo>
                    <a:pt x="833098" y="2523948"/>
                  </a:lnTo>
                  <a:cubicBezTo>
                    <a:pt x="752325" y="2523948"/>
                    <a:pt x="650842" y="2465926"/>
                    <a:pt x="609420" y="2395471"/>
                  </a:cubicBezTo>
                  <a:cubicBezTo>
                    <a:pt x="29513" y="1390451"/>
                    <a:pt x="29513" y="1390451"/>
                    <a:pt x="29513" y="1390451"/>
                  </a:cubicBezTo>
                  <a:cubicBezTo>
                    <a:pt x="9837" y="1355223"/>
                    <a:pt x="0" y="1308599"/>
                    <a:pt x="0" y="1261974"/>
                  </a:cubicBezTo>
                  <a:close/>
                </a:path>
              </a:pathLst>
            </a:custGeom>
            <a:grpFill/>
            <a:ln w="254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9D0BE4B-719D-8E4E-99DB-09736CFC5F2A}"/>
                </a:ext>
              </a:extLst>
            </p:cNvPr>
            <p:cNvSpPr/>
            <p:nvPr/>
          </p:nvSpPr>
          <p:spPr>
            <a:xfrm>
              <a:off x="773540" y="2423160"/>
              <a:ext cx="2376264" cy="6267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A87A386-35B3-9A40-8CEF-E1CEC3118D9D}"/>
              </a:ext>
            </a:extLst>
          </p:cNvPr>
          <p:cNvGrpSpPr/>
          <p:nvPr/>
        </p:nvGrpSpPr>
        <p:grpSpPr>
          <a:xfrm>
            <a:off x="8462293" y="1334737"/>
            <a:ext cx="2430244" cy="4947097"/>
            <a:chOff x="699698" y="1340769"/>
            <a:chExt cx="2523948" cy="5137844"/>
          </a:xfrm>
        </p:grpSpPr>
        <p:sp>
          <p:nvSpPr>
            <p:cNvPr id="10" name="任意多边形 85">
              <a:extLst>
                <a:ext uri="{FF2B5EF4-FFF2-40B4-BE49-F238E27FC236}">
                  <a16:creationId xmlns:a16="http://schemas.microsoft.com/office/drawing/2014/main" id="{23D8E4B2-6961-F947-AE2B-62A9D01CD44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607250" y="2647717"/>
              <a:ext cx="5137844" cy="2523948"/>
            </a:xfrm>
            <a:custGeom>
              <a:avLst/>
              <a:gdLst>
                <a:gd name="connsiteX0" fmla="*/ 135606 w 5137844"/>
                <a:gd name="connsiteY0" fmla="*/ 1261974 h 2523948"/>
                <a:gd name="connsiteX1" fmla="*/ 162467 w 5137844"/>
                <a:gd name="connsiteY1" fmla="*/ 1378906 h 2523948"/>
                <a:gd name="connsiteX2" fmla="*/ 690261 w 5137844"/>
                <a:gd name="connsiteY2" fmla="*/ 2293610 h 2523948"/>
                <a:gd name="connsiteX3" fmla="*/ 893838 w 5137844"/>
                <a:gd name="connsiteY3" fmla="*/ 2410541 h 2523948"/>
                <a:gd name="connsiteX4" fmla="*/ 1084338 w 5137844"/>
                <a:gd name="connsiteY4" fmla="*/ 2410541 h 2523948"/>
                <a:gd name="connsiteX5" fmla="*/ 1934122 w 5137844"/>
                <a:gd name="connsiteY5" fmla="*/ 2410541 h 2523948"/>
                <a:gd name="connsiteX6" fmla="*/ 1949425 w 5137844"/>
                <a:gd name="connsiteY6" fmla="*/ 2410541 h 2523948"/>
                <a:gd name="connsiteX7" fmla="*/ 1956221 w 5137844"/>
                <a:gd name="connsiteY7" fmla="*/ 2410541 h 2523948"/>
                <a:gd name="connsiteX8" fmla="*/ 2124622 w 5137844"/>
                <a:gd name="connsiteY8" fmla="*/ 2410541 h 2523948"/>
                <a:gd name="connsiteX9" fmla="*/ 2139925 w 5137844"/>
                <a:gd name="connsiteY9" fmla="*/ 2410541 h 2523948"/>
                <a:gd name="connsiteX10" fmla="*/ 2146721 w 5137844"/>
                <a:gd name="connsiteY10" fmla="*/ 2410541 h 2523948"/>
                <a:gd name="connsiteX11" fmla="*/ 2989710 w 5137844"/>
                <a:gd name="connsiteY11" fmla="*/ 2410541 h 2523948"/>
                <a:gd name="connsiteX12" fmla="*/ 2996506 w 5137844"/>
                <a:gd name="connsiteY12" fmla="*/ 2410541 h 2523948"/>
                <a:gd name="connsiteX13" fmla="*/ 3011809 w 5137844"/>
                <a:gd name="connsiteY13" fmla="*/ 2410541 h 2523948"/>
                <a:gd name="connsiteX14" fmla="*/ 3180210 w 5137844"/>
                <a:gd name="connsiteY14" fmla="*/ 2410541 h 2523948"/>
                <a:gd name="connsiteX15" fmla="*/ 3187006 w 5137844"/>
                <a:gd name="connsiteY15" fmla="*/ 2410541 h 2523948"/>
                <a:gd name="connsiteX16" fmla="*/ 3202309 w 5137844"/>
                <a:gd name="connsiteY16" fmla="*/ 2410541 h 2523948"/>
                <a:gd name="connsiteX17" fmla="*/ 4052093 w 5137844"/>
                <a:gd name="connsiteY17" fmla="*/ 2410541 h 2523948"/>
                <a:gd name="connsiteX18" fmla="*/ 4242593 w 5137844"/>
                <a:gd name="connsiteY18" fmla="*/ 2410541 h 2523948"/>
                <a:gd name="connsiteX19" fmla="*/ 4446171 w 5137844"/>
                <a:gd name="connsiteY19" fmla="*/ 2293610 h 2523948"/>
                <a:gd name="connsiteX20" fmla="*/ 4973965 w 5137844"/>
                <a:gd name="connsiteY20" fmla="*/ 1378906 h 2523948"/>
                <a:gd name="connsiteX21" fmla="*/ 4973965 w 5137844"/>
                <a:gd name="connsiteY21" fmla="*/ 1145043 h 2523948"/>
                <a:gd name="connsiteX22" fmla="*/ 4446171 w 5137844"/>
                <a:gd name="connsiteY22" fmla="*/ 230339 h 2523948"/>
                <a:gd name="connsiteX23" fmla="*/ 4242593 w 5137844"/>
                <a:gd name="connsiteY23" fmla="*/ 113407 h 2523948"/>
                <a:gd name="connsiteX24" fmla="*/ 4133871 w 5137844"/>
                <a:gd name="connsiteY24" fmla="*/ 113407 h 2523948"/>
                <a:gd name="connsiteX25" fmla="*/ 4052093 w 5137844"/>
                <a:gd name="connsiteY25" fmla="*/ 113407 h 2523948"/>
                <a:gd name="connsiteX26" fmla="*/ 4050394 w 5137844"/>
                <a:gd name="connsiteY26" fmla="*/ 113407 h 2523948"/>
                <a:gd name="connsiteX27" fmla="*/ 4038503 w 5137844"/>
                <a:gd name="connsiteY27" fmla="*/ 113407 h 2523948"/>
                <a:gd name="connsiteX28" fmla="*/ 4030245 w 5137844"/>
                <a:gd name="connsiteY28" fmla="*/ 113407 h 2523948"/>
                <a:gd name="connsiteX29" fmla="*/ 4006226 w 5137844"/>
                <a:gd name="connsiteY29" fmla="*/ 113407 h 2523948"/>
                <a:gd name="connsiteX30" fmla="*/ 3943371 w 5137844"/>
                <a:gd name="connsiteY30" fmla="*/ 113407 h 2523948"/>
                <a:gd name="connsiteX31" fmla="*/ 3875656 w 5137844"/>
                <a:gd name="connsiteY31" fmla="*/ 113407 h 2523948"/>
                <a:gd name="connsiteX32" fmla="*/ 3839745 w 5137844"/>
                <a:gd name="connsiteY32" fmla="*/ 113407 h 2523948"/>
                <a:gd name="connsiteX33" fmla="*/ 3776065 w 5137844"/>
                <a:gd name="connsiteY33" fmla="*/ 113407 h 2523948"/>
                <a:gd name="connsiteX34" fmla="*/ 3685156 w 5137844"/>
                <a:gd name="connsiteY34" fmla="*/ 113407 h 2523948"/>
                <a:gd name="connsiteX35" fmla="*/ 3659911 w 5137844"/>
                <a:gd name="connsiteY35" fmla="*/ 113407 h 2523948"/>
                <a:gd name="connsiteX36" fmla="*/ 3585565 w 5137844"/>
                <a:gd name="connsiteY36" fmla="*/ 113407 h 2523948"/>
                <a:gd name="connsiteX37" fmla="*/ 3525919 w 5137844"/>
                <a:gd name="connsiteY37" fmla="*/ 113407 h 2523948"/>
                <a:gd name="connsiteX38" fmla="*/ 3469411 w 5137844"/>
                <a:gd name="connsiteY38" fmla="*/ 113407 h 2523948"/>
                <a:gd name="connsiteX39" fmla="*/ 3372816 w 5137844"/>
                <a:gd name="connsiteY39" fmla="*/ 113407 h 2523948"/>
                <a:gd name="connsiteX40" fmla="*/ 3335419 w 5137844"/>
                <a:gd name="connsiteY40" fmla="*/ 113407 h 2523948"/>
                <a:gd name="connsiteX41" fmla="*/ 3202309 w 5137844"/>
                <a:gd name="connsiteY41" fmla="*/ 113407 h 2523948"/>
                <a:gd name="connsiteX42" fmla="*/ 3200246 w 5137844"/>
                <a:gd name="connsiteY42" fmla="*/ 113407 h 2523948"/>
                <a:gd name="connsiteX43" fmla="*/ 3187006 w 5137844"/>
                <a:gd name="connsiteY43" fmla="*/ 113407 h 2523948"/>
                <a:gd name="connsiteX44" fmla="*/ 3185815 w 5137844"/>
                <a:gd name="connsiteY44" fmla="*/ 113407 h 2523948"/>
                <a:gd name="connsiteX45" fmla="*/ 3182316 w 5137844"/>
                <a:gd name="connsiteY45" fmla="*/ 113407 h 2523948"/>
                <a:gd name="connsiteX46" fmla="*/ 3180210 w 5137844"/>
                <a:gd name="connsiteY46" fmla="*/ 113407 h 2523948"/>
                <a:gd name="connsiteX47" fmla="*/ 3163716 w 5137844"/>
                <a:gd name="connsiteY47" fmla="*/ 113407 h 2523948"/>
                <a:gd name="connsiteX48" fmla="*/ 3146643 w 5137844"/>
                <a:gd name="connsiteY48" fmla="*/ 113407 h 2523948"/>
                <a:gd name="connsiteX49" fmla="*/ 3124544 w 5137844"/>
                <a:gd name="connsiteY49" fmla="*/ 113407 h 2523948"/>
                <a:gd name="connsiteX50" fmla="*/ 3070360 w 5137844"/>
                <a:gd name="connsiteY50" fmla="*/ 113407 h 2523948"/>
                <a:gd name="connsiteX51" fmla="*/ 3048262 w 5137844"/>
                <a:gd name="connsiteY51" fmla="*/ 113407 h 2523948"/>
                <a:gd name="connsiteX52" fmla="*/ 3014437 w 5137844"/>
                <a:gd name="connsiteY52" fmla="*/ 113407 h 2523948"/>
                <a:gd name="connsiteX53" fmla="*/ 3011809 w 5137844"/>
                <a:gd name="connsiteY53" fmla="*/ 113407 h 2523948"/>
                <a:gd name="connsiteX54" fmla="*/ 3009746 w 5137844"/>
                <a:gd name="connsiteY54" fmla="*/ 113407 h 2523948"/>
                <a:gd name="connsiteX55" fmla="*/ 2996506 w 5137844"/>
                <a:gd name="connsiteY55" fmla="*/ 113407 h 2523948"/>
                <a:gd name="connsiteX56" fmla="*/ 2995315 w 5137844"/>
                <a:gd name="connsiteY56" fmla="*/ 113407 h 2523948"/>
                <a:gd name="connsiteX57" fmla="*/ 2992338 w 5137844"/>
                <a:gd name="connsiteY57" fmla="*/ 113407 h 2523948"/>
                <a:gd name="connsiteX58" fmla="*/ 2989710 w 5137844"/>
                <a:gd name="connsiteY58" fmla="*/ 113407 h 2523948"/>
                <a:gd name="connsiteX59" fmla="*/ 2987648 w 5137844"/>
                <a:gd name="connsiteY59" fmla="*/ 113407 h 2523948"/>
                <a:gd name="connsiteX60" fmla="*/ 2973216 w 5137844"/>
                <a:gd name="connsiteY60" fmla="*/ 113407 h 2523948"/>
                <a:gd name="connsiteX61" fmla="*/ 2956143 w 5137844"/>
                <a:gd name="connsiteY61" fmla="*/ 113407 h 2523948"/>
                <a:gd name="connsiteX62" fmla="*/ 2944597 w 5137844"/>
                <a:gd name="connsiteY62" fmla="*/ 113407 h 2523948"/>
                <a:gd name="connsiteX63" fmla="*/ 2934044 w 5137844"/>
                <a:gd name="connsiteY63" fmla="*/ 113407 h 2523948"/>
                <a:gd name="connsiteX64" fmla="*/ 2922498 w 5137844"/>
                <a:gd name="connsiteY64" fmla="*/ 113407 h 2523948"/>
                <a:gd name="connsiteX65" fmla="*/ 2879860 w 5137844"/>
                <a:gd name="connsiteY65" fmla="*/ 113407 h 2523948"/>
                <a:gd name="connsiteX66" fmla="*/ 2859294 w 5137844"/>
                <a:gd name="connsiteY66" fmla="*/ 113407 h 2523948"/>
                <a:gd name="connsiteX67" fmla="*/ 2857762 w 5137844"/>
                <a:gd name="connsiteY67" fmla="*/ 113407 h 2523948"/>
                <a:gd name="connsiteX68" fmla="*/ 2837195 w 5137844"/>
                <a:gd name="connsiteY68" fmla="*/ 113407 h 2523948"/>
                <a:gd name="connsiteX69" fmla="*/ 2823937 w 5137844"/>
                <a:gd name="connsiteY69" fmla="*/ 113407 h 2523948"/>
                <a:gd name="connsiteX70" fmla="*/ 2801838 w 5137844"/>
                <a:gd name="connsiteY70" fmla="*/ 113407 h 2523948"/>
                <a:gd name="connsiteX71" fmla="*/ 2756982 w 5137844"/>
                <a:gd name="connsiteY71" fmla="*/ 113407 h 2523948"/>
                <a:gd name="connsiteX72" fmla="*/ 2754097 w 5137844"/>
                <a:gd name="connsiteY72" fmla="*/ 113407 h 2523948"/>
                <a:gd name="connsiteX73" fmla="*/ 2734884 w 5137844"/>
                <a:gd name="connsiteY73" fmla="*/ 113407 h 2523948"/>
                <a:gd name="connsiteX74" fmla="*/ 2731998 w 5137844"/>
                <a:gd name="connsiteY74" fmla="*/ 113407 h 2523948"/>
                <a:gd name="connsiteX75" fmla="*/ 2668794 w 5137844"/>
                <a:gd name="connsiteY75" fmla="*/ 113407 h 2523948"/>
                <a:gd name="connsiteX76" fmla="*/ 2646695 w 5137844"/>
                <a:gd name="connsiteY76" fmla="*/ 113407 h 2523948"/>
                <a:gd name="connsiteX77" fmla="*/ 2636115 w 5137844"/>
                <a:gd name="connsiteY77" fmla="*/ 113407 h 2523948"/>
                <a:gd name="connsiteX78" fmla="*/ 2614017 w 5137844"/>
                <a:gd name="connsiteY78" fmla="*/ 113407 h 2523948"/>
                <a:gd name="connsiteX79" fmla="*/ 2566482 w 5137844"/>
                <a:gd name="connsiteY79" fmla="*/ 113407 h 2523948"/>
                <a:gd name="connsiteX80" fmla="*/ 2544384 w 5137844"/>
                <a:gd name="connsiteY80" fmla="*/ 113407 h 2523948"/>
                <a:gd name="connsiteX81" fmla="*/ 2495147 w 5137844"/>
                <a:gd name="connsiteY81" fmla="*/ 113407 h 2523948"/>
                <a:gd name="connsiteX82" fmla="*/ 2473049 w 5137844"/>
                <a:gd name="connsiteY82" fmla="*/ 113407 h 2523948"/>
                <a:gd name="connsiteX83" fmla="*/ 2445615 w 5137844"/>
                <a:gd name="connsiteY83" fmla="*/ 113407 h 2523948"/>
                <a:gd name="connsiteX84" fmla="*/ 2423517 w 5137844"/>
                <a:gd name="connsiteY84" fmla="*/ 113407 h 2523948"/>
                <a:gd name="connsiteX85" fmla="*/ 2332532 w 5137844"/>
                <a:gd name="connsiteY85" fmla="*/ 113407 h 2523948"/>
                <a:gd name="connsiteX86" fmla="*/ 2310433 w 5137844"/>
                <a:gd name="connsiteY86" fmla="*/ 113407 h 2523948"/>
                <a:gd name="connsiteX87" fmla="*/ 2304647 w 5137844"/>
                <a:gd name="connsiteY87" fmla="*/ 113407 h 2523948"/>
                <a:gd name="connsiteX88" fmla="*/ 2282549 w 5137844"/>
                <a:gd name="connsiteY88" fmla="*/ 113407 h 2523948"/>
                <a:gd name="connsiteX89" fmla="*/ 2146721 w 5137844"/>
                <a:gd name="connsiteY89" fmla="*/ 113407 h 2523948"/>
                <a:gd name="connsiteX90" fmla="*/ 2142032 w 5137844"/>
                <a:gd name="connsiteY90" fmla="*/ 113407 h 2523948"/>
                <a:gd name="connsiteX91" fmla="*/ 2139925 w 5137844"/>
                <a:gd name="connsiteY91" fmla="*/ 113407 h 2523948"/>
                <a:gd name="connsiteX92" fmla="*/ 2137864 w 5137844"/>
                <a:gd name="connsiteY92" fmla="*/ 113407 h 2523948"/>
                <a:gd name="connsiteX93" fmla="*/ 2124622 w 5137844"/>
                <a:gd name="connsiteY93" fmla="*/ 113407 h 2523948"/>
                <a:gd name="connsiteX94" fmla="*/ 2123432 w 5137844"/>
                <a:gd name="connsiteY94" fmla="*/ 113407 h 2523948"/>
                <a:gd name="connsiteX95" fmla="*/ 2119933 w 5137844"/>
                <a:gd name="connsiteY95" fmla="*/ 113407 h 2523948"/>
                <a:gd name="connsiteX96" fmla="*/ 2097049 w 5137844"/>
                <a:gd name="connsiteY96" fmla="*/ 113407 h 2523948"/>
                <a:gd name="connsiteX97" fmla="*/ 1981658 w 5137844"/>
                <a:gd name="connsiteY97" fmla="*/ 113407 h 2523948"/>
                <a:gd name="connsiteX98" fmla="*/ 1956221 w 5137844"/>
                <a:gd name="connsiteY98" fmla="*/ 113407 h 2523948"/>
                <a:gd name="connsiteX99" fmla="*/ 1949425 w 5137844"/>
                <a:gd name="connsiteY99" fmla="*/ 113407 h 2523948"/>
                <a:gd name="connsiteX100" fmla="*/ 1947364 w 5137844"/>
                <a:gd name="connsiteY100" fmla="*/ 113407 h 2523948"/>
                <a:gd name="connsiteX101" fmla="*/ 1934122 w 5137844"/>
                <a:gd name="connsiteY101" fmla="*/ 113407 h 2523948"/>
                <a:gd name="connsiteX102" fmla="*/ 1932932 w 5137844"/>
                <a:gd name="connsiteY102" fmla="*/ 113407 h 2523948"/>
                <a:gd name="connsiteX103" fmla="*/ 1906549 w 5137844"/>
                <a:gd name="connsiteY103" fmla="*/ 113407 h 2523948"/>
                <a:gd name="connsiteX104" fmla="*/ 1882214 w 5137844"/>
                <a:gd name="connsiteY104" fmla="*/ 113407 h 2523948"/>
                <a:gd name="connsiteX105" fmla="*/ 1861030 w 5137844"/>
                <a:gd name="connsiteY105" fmla="*/ 113407 h 2523948"/>
                <a:gd name="connsiteX106" fmla="*/ 1791158 w 5137844"/>
                <a:gd name="connsiteY106" fmla="*/ 113407 h 2523948"/>
                <a:gd name="connsiteX107" fmla="*/ 1747978 w 5137844"/>
                <a:gd name="connsiteY107" fmla="*/ 113407 h 2523948"/>
                <a:gd name="connsiteX108" fmla="*/ 1691714 w 5137844"/>
                <a:gd name="connsiteY108" fmla="*/ 113407 h 2523948"/>
                <a:gd name="connsiteX109" fmla="*/ 1573733 w 5137844"/>
                <a:gd name="connsiteY109" fmla="*/ 113407 h 2523948"/>
                <a:gd name="connsiteX110" fmla="*/ 1557478 w 5137844"/>
                <a:gd name="connsiteY110" fmla="*/ 113407 h 2523948"/>
                <a:gd name="connsiteX111" fmla="*/ 1383233 w 5137844"/>
                <a:gd name="connsiteY111" fmla="*/ 113407 h 2523948"/>
                <a:gd name="connsiteX112" fmla="*/ 1354259 w 5137844"/>
                <a:gd name="connsiteY112" fmla="*/ 113407 h 2523948"/>
                <a:gd name="connsiteX113" fmla="*/ 1163759 w 5137844"/>
                <a:gd name="connsiteY113" fmla="*/ 113407 h 2523948"/>
                <a:gd name="connsiteX114" fmla="*/ 1084338 w 5137844"/>
                <a:gd name="connsiteY114" fmla="*/ 113407 h 2523948"/>
                <a:gd name="connsiteX115" fmla="*/ 893838 w 5137844"/>
                <a:gd name="connsiteY115" fmla="*/ 113407 h 2523948"/>
                <a:gd name="connsiteX116" fmla="*/ 690261 w 5137844"/>
                <a:gd name="connsiteY116" fmla="*/ 230339 h 2523948"/>
                <a:gd name="connsiteX117" fmla="*/ 162467 w 5137844"/>
                <a:gd name="connsiteY117" fmla="*/ 1145043 h 2523948"/>
                <a:gd name="connsiteX118" fmla="*/ 135606 w 5137844"/>
                <a:gd name="connsiteY118" fmla="*/ 1261974 h 2523948"/>
                <a:gd name="connsiteX119" fmla="*/ 0 w 5137844"/>
                <a:gd name="connsiteY119" fmla="*/ 1261974 h 2523948"/>
                <a:gd name="connsiteX120" fmla="*/ 29513 w 5137844"/>
                <a:gd name="connsiteY120" fmla="*/ 1133497 h 2523948"/>
                <a:gd name="connsiteX121" fmla="*/ 609420 w 5137844"/>
                <a:gd name="connsiteY121" fmla="*/ 128477 h 2523948"/>
                <a:gd name="connsiteX122" fmla="*/ 833098 w 5137844"/>
                <a:gd name="connsiteY122" fmla="*/ 0 h 2523948"/>
                <a:gd name="connsiteX123" fmla="*/ 1974790 w 5137844"/>
                <a:gd name="connsiteY123" fmla="*/ 0 h 2523948"/>
                <a:gd name="connsiteX124" fmla="*/ 1976098 w 5137844"/>
                <a:gd name="connsiteY124" fmla="*/ 0 h 2523948"/>
                <a:gd name="connsiteX125" fmla="*/ 1990647 w 5137844"/>
                <a:gd name="connsiteY125" fmla="*/ 0 h 2523948"/>
                <a:gd name="connsiteX126" fmla="*/ 1992912 w 5137844"/>
                <a:gd name="connsiteY126" fmla="*/ 0 h 2523948"/>
                <a:gd name="connsiteX127" fmla="*/ 2000379 w 5137844"/>
                <a:gd name="connsiteY127" fmla="*/ 0 h 2523948"/>
                <a:gd name="connsiteX128" fmla="*/ 2180255 w 5137844"/>
                <a:gd name="connsiteY128" fmla="*/ 0 h 2523948"/>
                <a:gd name="connsiteX129" fmla="*/ 2204536 w 5137844"/>
                <a:gd name="connsiteY129" fmla="*/ 0 h 2523948"/>
                <a:gd name="connsiteX130" fmla="*/ 2358928 w 5137844"/>
                <a:gd name="connsiteY130" fmla="*/ 0 h 2523948"/>
                <a:gd name="connsiteX131" fmla="*/ 2383208 w 5137844"/>
                <a:gd name="connsiteY131" fmla="*/ 0 h 2523948"/>
                <a:gd name="connsiteX132" fmla="*/ 2513815 w 5137844"/>
                <a:gd name="connsiteY132" fmla="*/ 0 h 2523948"/>
                <a:gd name="connsiteX133" fmla="*/ 2538095 w 5137844"/>
                <a:gd name="connsiteY133" fmla="*/ 0 h 2523948"/>
                <a:gd name="connsiteX134" fmla="*/ 2646616 w 5137844"/>
                <a:gd name="connsiteY134" fmla="*/ 0 h 2523948"/>
                <a:gd name="connsiteX135" fmla="*/ 2670896 w 5137844"/>
                <a:gd name="connsiteY135" fmla="*/ 0 h 2523948"/>
                <a:gd name="connsiteX136" fmla="*/ 2759029 w 5137844"/>
                <a:gd name="connsiteY136" fmla="*/ 0 h 2523948"/>
                <a:gd name="connsiteX137" fmla="*/ 2783310 w 5137844"/>
                <a:gd name="connsiteY137" fmla="*/ 0 h 2523948"/>
                <a:gd name="connsiteX138" fmla="*/ 2852754 w 5137844"/>
                <a:gd name="connsiteY138" fmla="*/ 0 h 2523948"/>
                <a:gd name="connsiteX139" fmla="*/ 2877035 w 5137844"/>
                <a:gd name="connsiteY139" fmla="*/ 0 h 2523948"/>
                <a:gd name="connsiteX140" fmla="*/ 2929490 w 5137844"/>
                <a:gd name="connsiteY140" fmla="*/ 0 h 2523948"/>
                <a:gd name="connsiteX141" fmla="*/ 2953771 w 5137844"/>
                <a:gd name="connsiteY141" fmla="*/ 0 h 2523948"/>
                <a:gd name="connsiteX142" fmla="*/ 2990936 w 5137844"/>
                <a:gd name="connsiteY142" fmla="*/ 0 h 2523948"/>
                <a:gd name="connsiteX143" fmla="*/ 3015216 w 5137844"/>
                <a:gd name="connsiteY143" fmla="*/ 0 h 2523948"/>
                <a:gd name="connsiteX144" fmla="*/ 3074750 w 5137844"/>
                <a:gd name="connsiteY144" fmla="*/ 0 h 2523948"/>
                <a:gd name="connsiteX145" fmla="*/ 3099031 w 5137844"/>
                <a:gd name="connsiteY145" fmla="*/ 0 h 2523948"/>
                <a:gd name="connsiteX146" fmla="*/ 3117790 w 5137844"/>
                <a:gd name="connsiteY146" fmla="*/ 0 h 2523948"/>
                <a:gd name="connsiteX147" fmla="*/ 3135912 w 5137844"/>
                <a:gd name="connsiteY147" fmla="*/ 0 h 2523948"/>
                <a:gd name="connsiteX148" fmla="*/ 3142071 w 5137844"/>
                <a:gd name="connsiteY148" fmla="*/ 0 h 2523948"/>
                <a:gd name="connsiteX149" fmla="*/ 3143379 w 5137844"/>
                <a:gd name="connsiteY149" fmla="*/ 0 h 2523948"/>
                <a:gd name="connsiteX150" fmla="*/ 3157927 w 5137844"/>
                <a:gd name="connsiteY150" fmla="*/ 0 h 2523948"/>
                <a:gd name="connsiteX151" fmla="*/ 3160193 w 5137844"/>
                <a:gd name="connsiteY151" fmla="*/ 0 h 2523948"/>
                <a:gd name="connsiteX152" fmla="*/ 3347536 w 5137844"/>
                <a:gd name="connsiteY152" fmla="*/ 0 h 2523948"/>
                <a:gd name="connsiteX153" fmla="*/ 4303193 w 5137844"/>
                <a:gd name="connsiteY153" fmla="*/ 0 h 2523948"/>
                <a:gd name="connsiteX154" fmla="*/ 4526872 w 5137844"/>
                <a:gd name="connsiteY154" fmla="*/ 128477 h 2523948"/>
                <a:gd name="connsiteX155" fmla="*/ 5106779 w 5137844"/>
                <a:gd name="connsiteY155" fmla="*/ 1133497 h 2523948"/>
                <a:gd name="connsiteX156" fmla="*/ 5106779 w 5137844"/>
                <a:gd name="connsiteY156" fmla="*/ 1390451 h 2523948"/>
                <a:gd name="connsiteX157" fmla="*/ 4526872 w 5137844"/>
                <a:gd name="connsiteY157" fmla="*/ 2395471 h 2523948"/>
                <a:gd name="connsiteX158" fmla="*/ 4303193 w 5137844"/>
                <a:gd name="connsiteY158" fmla="*/ 2523948 h 2523948"/>
                <a:gd name="connsiteX159" fmla="*/ 3160193 w 5137844"/>
                <a:gd name="connsiteY159" fmla="*/ 2523948 h 2523948"/>
                <a:gd name="connsiteX160" fmla="*/ 3143379 w 5137844"/>
                <a:gd name="connsiteY160" fmla="*/ 2523948 h 2523948"/>
                <a:gd name="connsiteX161" fmla="*/ 3135912 w 5137844"/>
                <a:gd name="connsiteY161" fmla="*/ 2523948 h 2523948"/>
                <a:gd name="connsiteX162" fmla="*/ 2000379 w 5137844"/>
                <a:gd name="connsiteY162" fmla="*/ 2523948 h 2523948"/>
                <a:gd name="connsiteX163" fmla="*/ 1992912 w 5137844"/>
                <a:gd name="connsiteY163" fmla="*/ 2523948 h 2523948"/>
                <a:gd name="connsiteX164" fmla="*/ 1976098 w 5137844"/>
                <a:gd name="connsiteY164" fmla="*/ 2523948 h 2523948"/>
                <a:gd name="connsiteX165" fmla="*/ 833098 w 5137844"/>
                <a:gd name="connsiteY165" fmla="*/ 2523948 h 2523948"/>
                <a:gd name="connsiteX166" fmla="*/ 609420 w 5137844"/>
                <a:gd name="connsiteY166" fmla="*/ 2395471 h 2523948"/>
                <a:gd name="connsiteX167" fmla="*/ 29513 w 5137844"/>
                <a:gd name="connsiteY167" fmla="*/ 1390451 h 2523948"/>
                <a:gd name="connsiteX168" fmla="*/ 0 w 5137844"/>
                <a:gd name="connsiteY168" fmla="*/ 1261974 h 25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5137844" h="2523948">
                  <a:moveTo>
                    <a:pt x="135606" y="1261974"/>
                  </a:moveTo>
                  <a:cubicBezTo>
                    <a:pt x="135606" y="1304409"/>
                    <a:pt x="144559" y="1346843"/>
                    <a:pt x="162467" y="1378906"/>
                  </a:cubicBezTo>
                  <a:cubicBezTo>
                    <a:pt x="162467" y="1378906"/>
                    <a:pt x="162467" y="1378906"/>
                    <a:pt x="690261" y="2293610"/>
                  </a:cubicBezTo>
                  <a:cubicBezTo>
                    <a:pt x="727960" y="2357733"/>
                    <a:pt x="820324" y="2410541"/>
                    <a:pt x="893838" y="2410541"/>
                  </a:cubicBezTo>
                  <a:lnTo>
                    <a:pt x="1084338" y="2410541"/>
                  </a:lnTo>
                  <a:lnTo>
                    <a:pt x="1934122" y="2410541"/>
                  </a:lnTo>
                  <a:lnTo>
                    <a:pt x="1949425" y="2410541"/>
                  </a:lnTo>
                  <a:lnTo>
                    <a:pt x="1956221" y="2410541"/>
                  </a:lnTo>
                  <a:lnTo>
                    <a:pt x="2124622" y="2410541"/>
                  </a:lnTo>
                  <a:lnTo>
                    <a:pt x="2139925" y="2410541"/>
                  </a:lnTo>
                  <a:lnTo>
                    <a:pt x="2146721" y="2410541"/>
                  </a:lnTo>
                  <a:lnTo>
                    <a:pt x="2989710" y="2410541"/>
                  </a:lnTo>
                  <a:lnTo>
                    <a:pt x="2996506" y="2410541"/>
                  </a:lnTo>
                  <a:lnTo>
                    <a:pt x="3011809" y="2410541"/>
                  </a:lnTo>
                  <a:lnTo>
                    <a:pt x="3180210" y="2410541"/>
                  </a:lnTo>
                  <a:lnTo>
                    <a:pt x="3187006" y="2410541"/>
                  </a:lnTo>
                  <a:lnTo>
                    <a:pt x="3202309" y="2410541"/>
                  </a:lnTo>
                  <a:lnTo>
                    <a:pt x="4052093" y="2410541"/>
                  </a:lnTo>
                  <a:lnTo>
                    <a:pt x="4242593" y="2410541"/>
                  </a:lnTo>
                  <a:cubicBezTo>
                    <a:pt x="4317992" y="2410541"/>
                    <a:pt x="4408471" y="2357733"/>
                    <a:pt x="4446171" y="2293610"/>
                  </a:cubicBezTo>
                  <a:cubicBezTo>
                    <a:pt x="4446171" y="2293610"/>
                    <a:pt x="4446171" y="2293610"/>
                    <a:pt x="4973965" y="1378906"/>
                  </a:cubicBezTo>
                  <a:cubicBezTo>
                    <a:pt x="5011664" y="1314782"/>
                    <a:pt x="5011664" y="1209166"/>
                    <a:pt x="4973965" y="1145043"/>
                  </a:cubicBezTo>
                  <a:cubicBezTo>
                    <a:pt x="4973965" y="1145043"/>
                    <a:pt x="4973965" y="1145043"/>
                    <a:pt x="4446171" y="230339"/>
                  </a:cubicBezTo>
                  <a:cubicBezTo>
                    <a:pt x="4408471" y="166215"/>
                    <a:pt x="4317992" y="113407"/>
                    <a:pt x="4242593" y="113407"/>
                  </a:cubicBezTo>
                  <a:cubicBezTo>
                    <a:pt x="4242593" y="113407"/>
                    <a:pt x="4242593" y="113407"/>
                    <a:pt x="4133871" y="113407"/>
                  </a:cubicBezTo>
                  <a:lnTo>
                    <a:pt x="4052093" y="113407"/>
                  </a:lnTo>
                  <a:lnTo>
                    <a:pt x="4050394" y="113407"/>
                  </a:lnTo>
                  <a:lnTo>
                    <a:pt x="4038503" y="113407"/>
                  </a:lnTo>
                  <a:lnTo>
                    <a:pt x="4030245" y="113407"/>
                  </a:lnTo>
                  <a:lnTo>
                    <a:pt x="4006226" y="113407"/>
                  </a:lnTo>
                  <a:lnTo>
                    <a:pt x="3943371" y="113407"/>
                  </a:lnTo>
                  <a:lnTo>
                    <a:pt x="3875656" y="113407"/>
                  </a:lnTo>
                  <a:lnTo>
                    <a:pt x="3839745" y="113407"/>
                  </a:lnTo>
                  <a:lnTo>
                    <a:pt x="3776065" y="113407"/>
                  </a:lnTo>
                  <a:lnTo>
                    <a:pt x="3685156" y="113407"/>
                  </a:lnTo>
                  <a:lnTo>
                    <a:pt x="3659911" y="113407"/>
                  </a:lnTo>
                  <a:lnTo>
                    <a:pt x="3585565" y="113407"/>
                  </a:lnTo>
                  <a:lnTo>
                    <a:pt x="3525919" y="113407"/>
                  </a:lnTo>
                  <a:lnTo>
                    <a:pt x="3469411" y="113407"/>
                  </a:lnTo>
                  <a:lnTo>
                    <a:pt x="3372816" y="113407"/>
                  </a:lnTo>
                  <a:lnTo>
                    <a:pt x="3335419" y="113407"/>
                  </a:lnTo>
                  <a:lnTo>
                    <a:pt x="3202309" y="113407"/>
                  </a:lnTo>
                  <a:lnTo>
                    <a:pt x="3200246" y="113407"/>
                  </a:lnTo>
                  <a:lnTo>
                    <a:pt x="3187006" y="113407"/>
                  </a:lnTo>
                  <a:lnTo>
                    <a:pt x="3185815" y="113407"/>
                  </a:lnTo>
                  <a:lnTo>
                    <a:pt x="3182316" y="113407"/>
                  </a:lnTo>
                  <a:lnTo>
                    <a:pt x="3180210" y="113407"/>
                  </a:lnTo>
                  <a:cubicBezTo>
                    <a:pt x="3180210" y="113407"/>
                    <a:pt x="3180210" y="113407"/>
                    <a:pt x="3163716" y="113407"/>
                  </a:cubicBezTo>
                  <a:lnTo>
                    <a:pt x="3146643" y="113407"/>
                  </a:lnTo>
                  <a:lnTo>
                    <a:pt x="3124544" y="113407"/>
                  </a:lnTo>
                  <a:lnTo>
                    <a:pt x="3070360" y="113407"/>
                  </a:lnTo>
                  <a:lnTo>
                    <a:pt x="3048262" y="113407"/>
                  </a:lnTo>
                  <a:lnTo>
                    <a:pt x="3014437" y="113407"/>
                  </a:lnTo>
                  <a:lnTo>
                    <a:pt x="3011809" y="113407"/>
                  </a:lnTo>
                  <a:lnTo>
                    <a:pt x="3009746" y="113407"/>
                  </a:lnTo>
                  <a:lnTo>
                    <a:pt x="2996506" y="113407"/>
                  </a:lnTo>
                  <a:lnTo>
                    <a:pt x="2995315" y="113407"/>
                  </a:lnTo>
                  <a:lnTo>
                    <a:pt x="2992338" y="113407"/>
                  </a:lnTo>
                  <a:lnTo>
                    <a:pt x="2989710" y="113407"/>
                  </a:lnTo>
                  <a:lnTo>
                    <a:pt x="2987648" y="113407"/>
                  </a:lnTo>
                  <a:lnTo>
                    <a:pt x="2973216" y="113407"/>
                  </a:lnTo>
                  <a:lnTo>
                    <a:pt x="2956143" y="113407"/>
                  </a:lnTo>
                  <a:lnTo>
                    <a:pt x="2944597" y="113407"/>
                  </a:lnTo>
                  <a:lnTo>
                    <a:pt x="2934044" y="113407"/>
                  </a:lnTo>
                  <a:lnTo>
                    <a:pt x="2922498" y="113407"/>
                  </a:lnTo>
                  <a:lnTo>
                    <a:pt x="2879860" y="113407"/>
                  </a:lnTo>
                  <a:lnTo>
                    <a:pt x="2859294" y="113407"/>
                  </a:lnTo>
                  <a:lnTo>
                    <a:pt x="2857762" y="113407"/>
                  </a:lnTo>
                  <a:lnTo>
                    <a:pt x="2837195" y="113407"/>
                  </a:lnTo>
                  <a:lnTo>
                    <a:pt x="2823937" y="113407"/>
                  </a:lnTo>
                  <a:lnTo>
                    <a:pt x="2801838" y="113407"/>
                  </a:lnTo>
                  <a:lnTo>
                    <a:pt x="2756982" y="113407"/>
                  </a:lnTo>
                  <a:lnTo>
                    <a:pt x="2754097" y="113407"/>
                  </a:lnTo>
                  <a:lnTo>
                    <a:pt x="2734884" y="113407"/>
                  </a:lnTo>
                  <a:lnTo>
                    <a:pt x="2731998" y="113407"/>
                  </a:lnTo>
                  <a:lnTo>
                    <a:pt x="2668794" y="113407"/>
                  </a:lnTo>
                  <a:lnTo>
                    <a:pt x="2646695" y="113407"/>
                  </a:lnTo>
                  <a:lnTo>
                    <a:pt x="2636115" y="113407"/>
                  </a:lnTo>
                  <a:lnTo>
                    <a:pt x="2614017" y="113407"/>
                  </a:lnTo>
                  <a:lnTo>
                    <a:pt x="2566482" y="113407"/>
                  </a:lnTo>
                  <a:lnTo>
                    <a:pt x="2544384" y="113407"/>
                  </a:lnTo>
                  <a:lnTo>
                    <a:pt x="2495147" y="113407"/>
                  </a:lnTo>
                  <a:lnTo>
                    <a:pt x="2473049" y="113407"/>
                  </a:lnTo>
                  <a:lnTo>
                    <a:pt x="2445615" y="113407"/>
                  </a:lnTo>
                  <a:lnTo>
                    <a:pt x="2423517" y="113407"/>
                  </a:lnTo>
                  <a:lnTo>
                    <a:pt x="2332532" y="113407"/>
                  </a:lnTo>
                  <a:lnTo>
                    <a:pt x="2310433" y="113407"/>
                  </a:lnTo>
                  <a:lnTo>
                    <a:pt x="2304647" y="113407"/>
                  </a:lnTo>
                  <a:lnTo>
                    <a:pt x="2282549" y="113407"/>
                  </a:lnTo>
                  <a:lnTo>
                    <a:pt x="2146721" y="113407"/>
                  </a:lnTo>
                  <a:lnTo>
                    <a:pt x="2142032" y="113407"/>
                  </a:lnTo>
                  <a:lnTo>
                    <a:pt x="2139925" y="113407"/>
                  </a:lnTo>
                  <a:lnTo>
                    <a:pt x="2137864" y="113407"/>
                  </a:lnTo>
                  <a:lnTo>
                    <a:pt x="2124622" y="113407"/>
                  </a:lnTo>
                  <a:lnTo>
                    <a:pt x="2123432" y="113407"/>
                  </a:lnTo>
                  <a:lnTo>
                    <a:pt x="2119933" y="113407"/>
                  </a:lnTo>
                  <a:lnTo>
                    <a:pt x="2097049" y="113407"/>
                  </a:lnTo>
                  <a:cubicBezTo>
                    <a:pt x="2073661" y="113407"/>
                    <a:pt x="2037517" y="113407"/>
                    <a:pt x="1981658" y="113407"/>
                  </a:cubicBezTo>
                  <a:lnTo>
                    <a:pt x="1956221" y="113407"/>
                  </a:lnTo>
                  <a:lnTo>
                    <a:pt x="1949425" y="113407"/>
                  </a:lnTo>
                  <a:lnTo>
                    <a:pt x="1947364" y="113407"/>
                  </a:lnTo>
                  <a:lnTo>
                    <a:pt x="1934122" y="113407"/>
                  </a:lnTo>
                  <a:lnTo>
                    <a:pt x="1932932" y="113407"/>
                  </a:lnTo>
                  <a:lnTo>
                    <a:pt x="1906549" y="113407"/>
                  </a:lnTo>
                  <a:lnTo>
                    <a:pt x="1882214" y="113407"/>
                  </a:lnTo>
                  <a:lnTo>
                    <a:pt x="1861030" y="113407"/>
                  </a:lnTo>
                  <a:lnTo>
                    <a:pt x="1791158" y="113407"/>
                  </a:lnTo>
                  <a:lnTo>
                    <a:pt x="1747978" y="113407"/>
                  </a:lnTo>
                  <a:lnTo>
                    <a:pt x="1691714" y="113407"/>
                  </a:lnTo>
                  <a:lnTo>
                    <a:pt x="1573733" y="113407"/>
                  </a:lnTo>
                  <a:lnTo>
                    <a:pt x="1557478" y="113407"/>
                  </a:lnTo>
                  <a:lnTo>
                    <a:pt x="1383233" y="113407"/>
                  </a:lnTo>
                  <a:lnTo>
                    <a:pt x="1354259" y="113407"/>
                  </a:lnTo>
                  <a:lnTo>
                    <a:pt x="1163759" y="113407"/>
                  </a:lnTo>
                  <a:lnTo>
                    <a:pt x="1084338" y="113407"/>
                  </a:lnTo>
                  <a:lnTo>
                    <a:pt x="893838" y="113407"/>
                  </a:lnTo>
                  <a:cubicBezTo>
                    <a:pt x="820324" y="113407"/>
                    <a:pt x="727960" y="166215"/>
                    <a:pt x="690261" y="230339"/>
                  </a:cubicBezTo>
                  <a:cubicBezTo>
                    <a:pt x="690261" y="230339"/>
                    <a:pt x="690261" y="230339"/>
                    <a:pt x="162467" y="1145043"/>
                  </a:cubicBezTo>
                  <a:cubicBezTo>
                    <a:pt x="144559" y="1177105"/>
                    <a:pt x="135606" y="1219539"/>
                    <a:pt x="135606" y="1261974"/>
                  </a:cubicBezTo>
                  <a:close/>
                  <a:moveTo>
                    <a:pt x="0" y="1261974"/>
                  </a:moveTo>
                  <a:cubicBezTo>
                    <a:pt x="0" y="1215349"/>
                    <a:pt x="9837" y="1168725"/>
                    <a:pt x="29513" y="1133497"/>
                  </a:cubicBezTo>
                  <a:cubicBezTo>
                    <a:pt x="609420" y="128477"/>
                    <a:pt x="609420" y="128477"/>
                    <a:pt x="609420" y="128477"/>
                  </a:cubicBezTo>
                  <a:cubicBezTo>
                    <a:pt x="650842" y="58022"/>
                    <a:pt x="752325" y="0"/>
                    <a:pt x="833098" y="0"/>
                  </a:cubicBezTo>
                  <a:cubicBezTo>
                    <a:pt x="1702959" y="0"/>
                    <a:pt x="1920424" y="0"/>
                    <a:pt x="1974790" y="0"/>
                  </a:cubicBezTo>
                  <a:lnTo>
                    <a:pt x="1976098" y="0"/>
                  </a:lnTo>
                  <a:lnTo>
                    <a:pt x="1990647" y="0"/>
                  </a:lnTo>
                  <a:lnTo>
                    <a:pt x="1992912" y="0"/>
                  </a:lnTo>
                  <a:lnTo>
                    <a:pt x="2000379" y="0"/>
                  </a:lnTo>
                  <a:lnTo>
                    <a:pt x="2180255" y="0"/>
                  </a:lnTo>
                  <a:lnTo>
                    <a:pt x="2204536" y="0"/>
                  </a:lnTo>
                  <a:lnTo>
                    <a:pt x="2358928" y="0"/>
                  </a:lnTo>
                  <a:lnTo>
                    <a:pt x="2383208" y="0"/>
                  </a:lnTo>
                  <a:lnTo>
                    <a:pt x="2513815" y="0"/>
                  </a:lnTo>
                  <a:lnTo>
                    <a:pt x="2538095" y="0"/>
                  </a:lnTo>
                  <a:lnTo>
                    <a:pt x="2646616" y="0"/>
                  </a:lnTo>
                  <a:lnTo>
                    <a:pt x="2670896" y="0"/>
                  </a:lnTo>
                  <a:lnTo>
                    <a:pt x="2759029" y="0"/>
                  </a:lnTo>
                  <a:lnTo>
                    <a:pt x="2783310" y="0"/>
                  </a:lnTo>
                  <a:lnTo>
                    <a:pt x="2852754" y="0"/>
                  </a:lnTo>
                  <a:lnTo>
                    <a:pt x="2877035" y="0"/>
                  </a:lnTo>
                  <a:lnTo>
                    <a:pt x="2929490" y="0"/>
                  </a:lnTo>
                  <a:lnTo>
                    <a:pt x="2953771" y="0"/>
                  </a:lnTo>
                  <a:lnTo>
                    <a:pt x="2990936" y="0"/>
                  </a:lnTo>
                  <a:lnTo>
                    <a:pt x="3015216" y="0"/>
                  </a:lnTo>
                  <a:lnTo>
                    <a:pt x="3074750" y="0"/>
                  </a:lnTo>
                  <a:lnTo>
                    <a:pt x="3099031" y="0"/>
                  </a:lnTo>
                  <a:lnTo>
                    <a:pt x="3117790" y="0"/>
                  </a:lnTo>
                  <a:cubicBezTo>
                    <a:pt x="3135912" y="0"/>
                    <a:pt x="3135912" y="0"/>
                    <a:pt x="3135912" y="0"/>
                  </a:cubicBezTo>
                  <a:lnTo>
                    <a:pt x="3142071" y="0"/>
                  </a:lnTo>
                  <a:lnTo>
                    <a:pt x="3143379" y="0"/>
                  </a:lnTo>
                  <a:lnTo>
                    <a:pt x="3157927" y="0"/>
                  </a:lnTo>
                  <a:lnTo>
                    <a:pt x="3160193" y="0"/>
                  </a:lnTo>
                  <a:lnTo>
                    <a:pt x="3347536" y="0"/>
                  </a:lnTo>
                  <a:cubicBezTo>
                    <a:pt x="4303193" y="0"/>
                    <a:pt x="4303193" y="0"/>
                    <a:pt x="4303193" y="0"/>
                  </a:cubicBezTo>
                  <a:cubicBezTo>
                    <a:pt x="4386037" y="0"/>
                    <a:pt x="4485449" y="58022"/>
                    <a:pt x="4526872" y="128477"/>
                  </a:cubicBezTo>
                  <a:cubicBezTo>
                    <a:pt x="5106779" y="1133497"/>
                    <a:pt x="5106779" y="1133497"/>
                    <a:pt x="5106779" y="1133497"/>
                  </a:cubicBezTo>
                  <a:cubicBezTo>
                    <a:pt x="5148200" y="1203952"/>
                    <a:pt x="5148200" y="1319996"/>
                    <a:pt x="5106779" y="1390451"/>
                  </a:cubicBezTo>
                  <a:cubicBezTo>
                    <a:pt x="4526872" y="2395471"/>
                    <a:pt x="4526872" y="2395471"/>
                    <a:pt x="4526872" y="2395471"/>
                  </a:cubicBezTo>
                  <a:cubicBezTo>
                    <a:pt x="4485449" y="2465926"/>
                    <a:pt x="4386037" y="2523948"/>
                    <a:pt x="4303193" y="2523948"/>
                  </a:cubicBezTo>
                  <a:lnTo>
                    <a:pt x="3160193" y="2523948"/>
                  </a:lnTo>
                  <a:lnTo>
                    <a:pt x="3143379" y="2523948"/>
                  </a:lnTo>
                  <a:lnTo>
                    <a:pt x="3135912" y="2523948"/>
                  </a:lnTo>
                  <a:lnTo>
                    <a:pt x="2000379" y="2523948"/>
                  </a:lnTo>
                  <a:lnTo>
                    <a:pt x="1992912" y="2523948"/>
                  </a:lnTo>
                  <a:lnTo>
                    <a:pt x="1976098" y="2523948"/>
                  </a:lnTo>
                  <a:lnTo>
                    <a:pt x="833098" y="2523948"/>
                  </a:lnTo>
                  <a:cubicBezTo>
                    <a:pt x="752325" y="2523948"/>
                    <a:pt x="650842" y="2465926"/>
                    <a:pt x="609420" y="2395471"/>
                  </a:cubicBezTo>
                  <a:cubicBezTo>
                    <a:pt x="29513" y="1390451"/>
                    <a:pt x="29513" y="1390451"/>
                    <a:pt x="29513" y="1390451"/>
                  </a:cubicBezTo>
                  <a:cubicBezTo>
                    <a:pt x="9837" y="1355223"/>
                    <a:pt x="0" y="1308599"/>
                    <a:pt x="0" y="1261974"/>
                  </a:cubicBezTo>
                  <a:close/>
                </a:path>
              </a:pathLst>
            </a:custGeom>
            <a:solidFill>
              <a:schemeClr val="accent1"/>
            </a:solidFill>
            <a:ln w="254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AA03469-32B8-3D41-9196-5E8D52128902}"/>
                </a:ext>
              </a:extLst>
            </p:cNvPr>
            <p:cNvSpPr/>
            <p:nvPr/>
          </p:nvSpPr>
          <p:spPr>
            <a:xfrm>
              <a:off x="773540" y="2423160"/>
              <a:ext cx="2376264" cy="6267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TextBox 30">
            <a:extLst>
              <a:ext uri="{FF2B5EF4-FFF2-40B4-BE49-F238E27FC236}">
                <a16:creationId xmlns:a16="http://schemas.microsoft.com/office/drawing/2014/main" id="{8E5C0838-DB57-E94C-A34F-8920A54A643D}"/>
              </a:ext>
            </a:extLst>
          </p:cNvPr>
          <p:cNvSpPr txBox="1"/>
          <p:nvPr/>
        </p:nvSpPr>
        <p:spPr>
          <a:xfrm>
            <a:off x="2610775" y="2736808"/>
            <a:ext cx="130060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医医群</a:t>
            </a:r>
          </a:p>
        </p:txBody>
      </p:sp>
      <p:sp>
        <p:nvSpPr>
          <p:cNvPr id="13" name="TextBox 30">
            <a:extLst>
              <a:ext uri="{FF2B5EF4-FFF2-40B4-BE49-F238E27FC236}">
                <a16:creationId xmlns:a16="http://schemas.microsoft.com/office/drawing/2014/main" id="{4DD87A6E-7C1C-8D4F-9544-146B709261B8}"/>
              </a:ext>
            </a:extLst>
          </p:cNvPr>
          <p:cNvSpPr txBox="1"/>
          <p:nvPr/>
        </p:nvSpPr>
        <p:spPr>
          <a:xfrm>
            <a:off x="5224590" y="2493999"/>
            <a:ext cx="26784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医患群</a:t>
            </a:r>
          </a:p>
        </p:txBody>
      </p:sp>
      <p:sp>
        <p:nvSpPr>
          <p:cNvPr id="14" name="TextBox 30">
            <a:extLst>
              <a:ext uri="{FF2B5EF4-FFF2-40B4-BE49-F238E27FC236}">
                <a16:creationId xmlns:a16="http://schemas.microsoft.com/office/drawing/2014/main" id="{0549B977-C47E-8143-8812-3EA05DAA970C}"/>
              </a:ext>
            </a:extLst>
          </p:cNvPr>
          <p:cNvSpPr txBox="1"/>
          <p:nvPr/>
        </p:nvSpPr>
        <p:spPr>
          <a:xfrm>
            <a:off x="8338211" y="2493999"/>
            <a:ext cx="26784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患患群</a:t>
            </a:r>
          </a:p>
        </p:txBody>
      </p:sp>
      <p:sp>
        <p:nvSpPr>
          <p:cNvPr id="15" name="TextBox 29">
            <a:extLst>
              <a:ext uri="{FF2B5EF4-FFF2-40B4-BE49-F238E27FC236}">
                <a16:creationId xmlns:a16="http://schemas.microsoft.com/office/drawing/2014/main" id="{4FBE5899-9D88-4B4C-A826-DC6DAFB89CB3}"/>
              </a:ext>
            </a:extLst>
          </p:cNvPr>
          <p:cNvSpPr txBox="1"/>
          <p:nvPr/>
        </p:nvSpPr>
        <p:spPr>
          <a:xfrm>
            <a:off x="2778458" y="3191922"/>
            <a:ext cx="1766347" cy="18954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</a:rPr>
              <a:t>病例讨论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</a:rPr>
              <a:t>热点讨论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</a:rPr>
              <a:t>辅助诊疗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</a:rPr>
              <a:t>智能开方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5228CF6-05DD-F343-969F-D67E9E3E557F}"/>
              </a:ext>
            </a:extLst>
          </p:cNvPr>
          <p:cNvSpPr/>
          <p:nvPr/>
        </p:nvSpPr>
        <p:spPr>
          <a:xfrm>
            <a:off x="2549774" y="3413295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B5C5529-3BCF-3845-8EF4-637623613A7C}"/>
              </a:ext>
            </a:extLst>
          </p:cNvPr>
          <p:cNvSpPr/>
          <p:nvPr/>
        </p:nvSpPr>
        <p:spPr>
          <a:xfrm>
            <a:off x="2549774" y="4880760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B0C086D7-652B-664D-99EC-FF575AD494B1}"/>
              </a:ext>
            </a:extLst>
          </p:cNvPr>
          <p:cNvSpPr/>
          <p:nvPr/>
        </p:nvSpPr>
        <p:spPr>
          <a:xfrm>
            <a:off x="2549774" y="3914740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09C18398-E177-1440-B0D6-9226DD27C7C7}"/>
              </a:ext>
            </a:extLst>
          </p:cNvPr>
          <p:cNvSpPr/>
          <p:nvPr/>
        </p:nvSpPr>
        <p:spPr>
          <a:xfrm>
            <a:off x="2549774" y="4408811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TextBox 29">
            <a:extLst>
              <a:ext uri="{FF2B5EF4-FFF2-40B4-BE49-F238E27FC236}">
                <a16:creationId xmlns:a16="http://schemas.microsoft.com/office/drawing/2014/main" id="{A89CF386-C2CB-314A-8FC1-19BB99C29652}"/>
              </a:ext>
            </a:extLst>
          </p:cNvPr>
          <p:cNvSpPr txBox="1"/>
          <p:nvPr/>
        </p:nvSpPr>
        <p:spPr>
          <a:xfrm>
            <a:off x="6012570" y="3191922"/>
            <a:ext cx="1766347" cy="910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</a:rPr>
              <a:t>患者管理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</a:rPr>
              <a:t>患者教育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281498E4-6E76-4F4B-9D28-117391E914B0}"/>
              </a:ext>
            </a:extLst>
          </p:cNvPr>
          <p:cNvSpPr/>
          <p:nvPr/>
        </p:nvSpPr>
        <p:spPr>
          <a:xfrm>
            <a:off x="5783886" y="3413295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TextBox 29">
            <a:extLst>
              <a:ext uri="{FF2B5EF4-FFF2-40B4-BE49-F238E27FC236}">
                <a16:creationId xmlns:a16="http://schemas.microsoft.com/office/drawing/2014/main" id="{5057B9DD-36E1-084D-AAED-CFD7B5A62549}"/>
              </a:ext>
            </a:extLst>
          </p:cNvPr>
          <p:cNvSpPr txBox="1"/>
          <p:nvPr/>
        </p:nvSpPr>
        <p:spPr>
          <a:xfrm>
            <a:off x="9126191" y="3191922"/>
            <a:ext cx="1766347" cy="4181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1600" dirty="0"/>
              <a:t>患友交流</a:t>
            </a:r>
            <a:endParaRPr lang="en-US" altLang="zh-CN" sz="1600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8406E4F7-38F4-C543-A907-3560F26FB908}"/>
              </a:ext>
            </a:extLst>
          </p:cNvPr>
          <p:cNvSpPr/>
          <p:nvPr/>
        </p:nvSpPr>
        <p:spPr>
          <a:xfrm>
            <a:off x="8897507" y="3413295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BDD134B1-9EC9-B241-B03B-A2B70DC71D6E}"/>
              </a:ext>
            </a:extLst>
          </p:cNvPr>
          <p:cNvSpPr/>
          <p:nvPr/>
        </p:nvSpPr>
        <p:spPr>
          <a:xfrm>
            <a:off x="5783886" y="3910384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TextBox 51">
            <a:extLst>
              <a:ext uri="{FF2B5EF4-FFF2-40B4-BE49-F238E27FC236}">
                <a16:creationId xmlns:a16="http://schemas.microsoft.com/office/drawing/2014/main" id="{8B589D90-8CA3-8D48-B545-7ED68061AE7C}"/>
              </a:ext>
            </a:extLst>
          </p:cNvPr>
          <p:cNvSpPr txBox="1"/>
          <p:nvPr/>
        </p:nvSpPr>
        <p:spPr>
          <a:xfrm>
            <a:off x="406086" y="244015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平台优势</a:t>
            </a:r>
            <a:r>
              <a:rPr lang="en-US" altLang="zh-CN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3-</a:t>
            </a: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中医专业社区</a:t>
            </a:r>
          </a:p>
        </p:txBody>
      </p:sp>
    </p:spTree>
    <p:extLst>
      <p:ext uri="{BB962C8B-B14F-4D97-AF65-F5344CB8AC3E}">
        <p14:creationId xmlns:p14="http://schemas.microsoft.com/office/powerpoint/2010/main" val="2596449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51">
            <a:extLst>
              <a:ext uri="{FF2B5EF4-FFF2-40B4-BE49-F238E27FC236}">
                <a16:creationId xmlns:a16="http://schemas.microsoft.com/office/drawing/2014/main" id="{8B589D90-8CA3-8D48-B545-7ED68061AE7C}"/>
              </a:ext>
            </a:extLst>
          </p:cNvPr>
          <p:cNvSpPr txBox="1"/>
          <p:nvPr/>
        </p:nvSpPr>
        <p:spPr>
          <a:xfrm>
            <a:off x="406086" y="244015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平台优势</a:t>
            </a:r>
            <a:r>
              <a:rPr lang="en-US" altLang="zh-CN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3-</a:t>
            </a: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中医专业社区</a:t>
            </a:r>
          </a:p>
        </p:txBody>
      </p:sp>
      <p:sp>
        <p:nvSpPr>
          <p:cNvPr id="33" name="Oval 6">
            <a:extLst>
              <a:ext uri="{FF2B5EF4-FFF2-40B4-BE49-F238E27FC236}">
                <a16:creationId xmlns:a16="http://schemas.microsoft.com/office/drawing/2014/main" id="{2A721A87-B933-0A41-B087-48F434B59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8382" y="1938510"/>
            <a:ext cx="1315188" cy="13178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5">
            <a:extLst>
              <a:ext uri="{FF2B5EF4-FFF2-40B4-BE49-F238E27FC236}">
                <a16:creationId xmlns:a16="http://schemas.microsoft.com/office/drawing/2014/main" id="{88C9380C-90B5-A440-9625-59B5BA069A5E}"/>
              </a:ext>
            </a:extLst>
          </p:cNvPr>
          <p:cNvSpPr>
            <a:spLocks noEditPoints="1"/>
          </p:cNvSpPr>
          <p:nvPr/>
        </p:nvSpPr>
        <p:spPr bwMode="auto">
          <a:xfrm>
            <a:off x="4109986" y="1811865"/>
            <a:ext cx="3854517" cy="3553572"/>
          </a:xfrm>
          <a:custGeom>
            <a:avLst/>
            <a:gdLst>
              <a:gd name="T0" fmla="*/ 3254 w 6460"/>
              <a:gd name="T1" fmla="*/ 2615 h 5945"/>
              <a:gd name="T2" fmla="*/ 3254 w 6460"/>
              <a:gd name="T3" fmla="*/ 2615 h 5945"/>
              <a:gd name="T4" fmla="*/ 3254 w 6460"/>
              <a:gd name="T5" fmla="*/ 2615 h 5945"/>
              <a:gd name="T6" fmla="*/ 3271 w 6460"/>
              <a:gd name="T7" fmla="*/ 2615 h 5945"/>
              <a:gd name="T8" fmla="*/ 4159 w 6460"/>
              <a:gd name="T9" fmla="*/ 3503 h 5945"/>
              <a:gd name="T10" fmla="*/ 4029 w 6460"/>
              <a:gd name="T11" fmla="*/ 3966 h 5945"/>
              <a:gd name="T12" fmla="*/ 4029 w 6460"/>
              <a:gd name="T13" fmla="*/ 3967 h 5945"/>
              <a:gd name="T14" fmla="*/ 4032 w 6460"/>
              <a:gd name="T15" fmla="*/ 3964 h 5945"/>
              <a:gd name="T16" fmla="*/ 3999 w 6460"/>
              <a:gd name="T17" fmla="*/ 4021 h 5945"/>
              <a:gd name="T18" fmla="*/ 3675 w 6460"/>
              <a:gd name="T19" fmla="*/ 4345 h 5945"/>
              <a:gd name="T20" fmla="*/ 2461 w 6460"/>
              <a:gd name="T21" fmla="*/ 4020 h 5945"/>
              <a:gd name="T22" fmla="*/ 2462 w 6460"/>
              <a:gd name="T23" fmla="*/ 4024 h 5945"/>
              <a:gd name="T24" fmla="*/ 2429 w 6460"/>
              <a:gd name="T25" fmla="*/ 3965 h 5945"/>
              <a:gd name="T26" fmla="*/ 2431 w 6460"/>
              <a:gd name="T27" fmla="*/ 3967 h 5945"/>
              <a:gd name="T28" fmla="*/ 2431 w 6460"/>
              <a:gd name="T29" fmla="*/ 3966 h 5945"/>
              <a:gd name="T30" fmla="*/ 2300 w 6460"/>
              <a:gd name="T31" fmla="*/ 3503 h 5945"/>
              <a:gd name="T32" fmla="*/ 3189 w 6460"/>
              <a:gd name="T33" fmla="*/ 2615 h 5945"/>
              <a:gd name="T34" fmla="*/ 3206 w 6460"/>
              <a:gd name="T35" fmla="*/ 2615 h 5945"/>
              <a:gd name="T36" fmla="*/ 3206 w 6460"/>
              <a:gd name="T37" fmla="*/ 2615 h 5945"/>
              <a:gd name="T38" fmla="*/ 3205 w 6460"/>
              <a:gd name="T39" fmla="*/ 2615 h 5945"/>
              <a:gd name="T40" fmla="*/ 3230 w 6460"/>
              <a:gd name="T41" fmla="*/ 2615 h 5945"/>
              <a:gd name="T42" fmla="*/ 3254 w 6460"/>
              <a:gd name="T43" fmla="*/ 2615 h 5945"/>
              <a:gd name="T44" fmla="*/ 5109 w 6460"/>
              <a:gd name="T45" fmla="*/ 3331 h 5945"/>
              <a:gd name="T46" fmla="*/ 5110 w 6460"/>
              <a:gd name="T47" fmla="*/ 3330 h 5945"/>
              <a:gd name="T48" fmla="*/ 4221 w 6460"/>
              <a:gd name="T49" fmla="*/ 2442 h 5945"/>
              <a:gd name="T50" fmla="*/ 4338 w 6460"/>
              <a:gd name="T51" fmla="*/ 2002 h 5945"/>
              <a:gd name="T52" fmla="*/ 4538 w 6460"/>
              <a:gd name="T53" fmla="*/ 1307 h 5945"/>
              <a:gd name="T54" fmla="*/ 3230 w 6460"/>
              <a:gd name="T55" fmla="*/ 0 h 5945"/>
              <a:gd name="T56" fmla="*/ 1923 w 6460"/>
              <a:gd name="T57" fmla="*/ 1307 h 5945"/>
              <a:gd name="T58" fmla="*/ 2119 w 6460"/>
              <a:gd name="T59" fmla="*/ 1997 h 5945"/>
              <a:gd name="T60" fmla="*/ 2118 w 6460"/>
              <a:gd name="T61" fmla="*/ 1996 h 5945"/>
              <a:gd name="T62" fmla="*/ 2118 w 6460"/>
              <a:gd name="T63" fmla="*/ 1996 h 5945"/>
              <a:gd name="T64" fmla="*/ 2238 w 6460"/>
              <a:gd name="T65" fmla="*/ 2442 h 5945"/>
              <a:gd name="T66" fmla="*/ 1350 w 6460"/>
              <a:gd name="T67" fmla="*/ 3330 h 5945"/>
              <a:gd name="T68" fmla="*/ 1351 w 6460"/>
              <a:gd name="T69" fmla="*/ 3331 h 5945"/>
              <a:gd name="T70" fmla="*/ 1307 w 6460"/>
              <a:gd name="T71" fmla="*/ 3330 h 5945"/>
              <a:gd name="T72" fmla="*/ 0 w 6460"/>
              <a:gd name="T73" fmla="*/ 4637 h 5945"/>
              <a:gd name="T74" fmla="*/ 1307 w 6460"/>
              <a:gd name="T75" fmla="*/ 5945 h 5945"/>
              <a:gd name="T76" fmla="*/ 2452 w 6460"/>
              <a:gd name="T77" fmla="*/ 5271 h 5945"/>
              <a:gd name="T78" fmla="*/ 2451 w 6460"/>
              <a:gd name="T79" fmla="*/ 5274 h 5945"/>
              <a:gd name="T80" fmla="*/ 2451 w 6460"/>
              <a:gd name="T81" fmla="*/ 5274 h 5945"/>
              <a:gd name="T82" fmla="*/ 2787 w 6460"/>
              <a:gd name="T83" fmla="*/ 4929 h 5945"/>
              <a:gd name="T84" fmla="*/ 3992 w 6460"/>
              <a:gd name="T85" fmla="*/ 5241 h 5945"/>
              <a:gd name="T86" fmla="*/ 5153 w 6460"/>
              <a:gd name="T87" fmla="*/ 5945 h 5945"/>
              <a:gd name="T88" fmla="*/ 6460 w 6460"/>
              <a:gd name="T89" fmla="*/ 4637 h 5945"/>
              <a:gd name="T90" fmla="*/ 5153 w 6460"/>
              <a:gd name="T91" fmla="*/ 3330 h 5945"/>
              <a:gd name="T92" fmla="*/ 5109 w 6460"/>
              <a:gd name="T93" fmla="*/ 3331 h 59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6460" h="5945">
                <a:moveTo>
                  <a:pt x="3254" y="2615"/>
                </a:moveTo>
                <a:lnTo>
                  <a:pt x="3254" y="2615"/>
                </a:lnTo>
                <a:lnTo>
                  <a:pt x="3254" y="2615"/>
                </a:lnTo>
                <a:cubicBezTo>
                  <a:pt x="3259" y="2615"/>
                  <a:pt x="3265" y="2615"/>
                  <a:pt x="3271" y="2615"/>
                </a:cubicBezTo>
                <a:cubicBezTo>
                  <a:pt x="3761" y="2615"/>
                  <a:pt x="4159" y="3013"/>
                  <a:pt x="4159" y="3503"/>
                </a:cubicBezTo>
                <a:cubicBezTo>
                  <a:pt x="4159" y="3673"/>
                  <a:pt x="4111" y="3832"/>
                  <a:pt x="4029" y="3966"/>
                </a:cubicBezTo>
                <a:lnTo>
                  <a:pt x="4029" y="3967"/>
                </a:lnTo>
                <a:lnTo>
                  <a:pt x="4032" y="3964"/>
                </a:lnTo>
                <a:cubicBezTo>
                  <a:pt x="4021" y="3983"/>
                  <a:pt x="4010" y="4002"/>
                  <a:pt x="3999" y="4021"/>
                </a:cubicBezTo>
                <a:cubicBezTo>
                  <a:pt x="3924" y="4151"/>
                  <a:pt x="3815" y="4264"/>
                  <a:pt x="3675" y="4345"/>
                </a:cubicBezTo>
                <a:cubicBezTo>
                  <a:pt x="3250" y="4590"/>
                  <a:pt x="2707" y="4444"/>
                  <a:pt x="2461" y="4020"/>
                </a:cubicBezTo>
                <a:lnTo>
                  <a:pt x="2462" y="4024"/>
                </a:lnTo>
                <a:cubicBezTo>
                  <a:pt x="2451" y="4004"/>
                  <a:pt x="2440" y="3984"/>
                  <a:pt x="2429" y="3965"/>
                </a:cubicBezTo>
                <a:lnTo>
                  <a:pt x="2431" y="3967"/>
                </a:lnTo>
                <a:lnTo>
                  <a:pt x="2431" y="3966"/>
                </a:lnTo>
                <a:cubicBezTo>
                  <a:pt x="2348" y="3832"/>
                  <a:pt x="2300" y="3673"/>
                  <a:pt x="2300" y="3503"/>
                </a:cubicBezTo>
                <a:cubicBezTo>
                  <a:pt x="2300" y="3013"/>
                  <a:pt x="2698" y="2615"/>
                  <a:pt x="3189" y="2615"/>
                </a:cubicBezTo>
                <a:cubicBezTo>
                  <a:pt x="3194" y="2615"/>
                  <a:pt x="3200" y="2615"/>
                  <a:pt x="3206" y="2615"/>
                </a:cubicBezTo>
                <a:lnTo>
                  <a:pt x="3206" y="2615"/>
                </a:lnTo>
                <a:lnTo>
                  <a:pt x="3205" y="2615"/>
                </a:lnTo>
                <a:cubicBezTo>
                  <a:pt x="3213" y="2615"/>
                  <a:pt x="3222" y="2615"/>
                  <a:pt x="3230" y="2615"/>
                </a:cubicBezTo>
                <a:cubicBezTo>
                  <a:pt x="3238" y="2615"/>
                  <a:pt x="3246" y="2615"/>
                  <a:pt x="3254" y="2615"/>
                </a:cubicBezTo>
                <a:close/>
                <a:moveTo>
                  <a:pt x="5109" y="3331"/>
                </a:moveTo>
                <a:lnTo>
                  <a:pt x="5110" y="3330"/>
                </a:lnTo>
                <a:cubicBezTo>
                  <a:pt x="4619" y="3330"/>
                  <a:pt x="4221" y="2933"/>
                  <a:pt x="4221" y="2442"/>
                </a:cubicBezTo>
                <a:cubicBezTo>
                  <a:pt x="4221" y="2282"/>
                  <a:pt x="4264" y="2132"/>
                  <a:pt x="4338" y="2002"/>
                </a:cubicBezTo>
                <a:cubicBezTo>
                  <a:pt x="4464" y="1801"/>
                  <a:pt x="4538" y="1563"/>
                  <a:pt x="4538" y="1307"/>
                </a:cubicBezTo>
                <a:cubicBezTo>
                  <a:pt x="4538" y="585"/>
                  <a:pt x="3952" y="0"/>
                  <a:pt x="3230" y="0"/>
                </a:cubicBezTo>
                <a:cubicBezTo>
                  <a:pt x="2508" y="0"/>
                  <a:pt x="1923" y="585"/>
                  <a:pt x="1923" y="1307"/>
                </a:cubicBezTo>
                <a:cubicBezTo>
                  <a:pt x="1923" y="1560"/>
                  <a:pt x="1995" y="1797"/>
                  <a:pt x="2119" y="1997"/>
                </a:cubicBezTo>
                <a:lnTo>
                  <a:pt x="2118" y="1996"/>
                </a:lnTo>
                <a:lnTo>
                  <a:pt x="2118" y="1996"/>
                </a:lnTo>
                <a:cubicBezTo>
                  <a:pt x="2194" y="2127"/>
                  <a:pt x="2238" y="2279"/>
                  <a:pt x="2238" y="2442"/>
                </a:cubicBezTo>
                <a:cubicBezTo>
                  <a:pt x="2238" y="2933"/>
                  <a:pt x="1840" y="3330"/>
                  <a:pt x="1350" y="3330"/>
                </a:cubicBezTo>
                <a:lnTo>
                  <a:pt x="1351" y="3331"/>
                </a:lnTo>
                <a:cubicBezTo>
                  <a:pt x="1336" y="3330"/>
                  <a:pt x="1322" y="3330"/>
                  <a:pt x="1307" y="3330"/>
                </a:cubicBezTo>
                <a:cubicBezTo>
                  <a:pt x="585" y="3330"/>
                  <a:pt x="0" y="3915"/>
                  <a:pt x="0" y="4637"/>
                </a:cubicBezTo>
                <a:cubicBezTo>
                  <a:pt x="0" y="5359"/>
                  <a:pt x="585" y="5945"/>
                  <a:pt x="1307" y="5945"/>
                </a:cubicBezTo>
                <a:cubicBezTo>
                  <a:pt x="1800" y="5945"/>
                  <a:pt x="2228" y="5673"/>
                  <a:pt x="2452" y="5271"/>
                </a:cubicBezTo>
                <a:lnTo>
                  <a:pt x="2451" y="5274"/>
                </a:lnTo>
                <a:lnTo>
                  <a:pt x="2451" y="5274"/>
                </a:lnTo>
                <a:cubicBezTo>
                  <a:pt x="2527" y="5135"/>
                  <a:pt x="2640" y="5014"/>
                  <a:pt x="2787" y="4929"/>
                </a:cubicBezTo>
                <a:cubicBezTo>
                  <a:pt x="3207" y="4687"/>
                  <a:pt x="3743" y="4827"/>
                  <a:pt x="3992" y="5241"/>
                </a:cubicBezTo>
                <a:cubicBezTo>
                  <a:pt x="4210" y="5659"/>
                  <a:pt x="4648" y="5945"/>
                  <a:pt x="5153" y="5945"/>
                </a:cubicBezTo>
                <a:cubicBezTo>
                  <a:pt x="5875" y="5945"/>
                  <a:pt x="6460" y="5359"/>
                  <a:pt x="6460" y="4637"/>
                </a:cubicBezTo>
                <a:cubicBezTo>
                  <a:pt x="6460" y="3915"/>
                  <a:pt x="5875" y="3330"/>
                  <a:pt x="5153" y="3330"/>
                </a:cubicBezTo>
                <a:cubicBezTo>
                  <a:pt x="5138" y="3330"/>
                  <a:pt x="5123" y="3330"/>
                  <a:pt x="5109" y="3331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9" name="Oval 6">
            <a:extLst>
              <a:ext uri="{FF2B5EF4-FFF2-40B4-BE49-F238E27FC236}">
                <a16:creationId xmlns:a16="http://schemas.microsoft.com/office/drawing/2014/main" id="{1D7A1F92-1F95-B443-938B-AFC84A64A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8851" y="1923376"/>
            <a:ext cx="1336788" cy="13394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Oval 7">
            <a:extLst>
              <a:ext uri="{FF2B5EF4-FFF2-40B4-BE49-F238E27FC236}">
                <a16:creationId xmlns:a16="http://schemas.microsoft.com/office/drawing/2014/main" id="{25A09A4B-2690-DC45-A340-E5DE8E6B3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1498" y="3914450"/>
            <a:ext cx="1336788" cy="13394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Oval 8">
            <a:extLst>
              <a:ext uri="{FF2B5EF4-FFF2-40B4-BE49-F238E27FC236}">
                <a16:creationId xmlns:a16="http://schemas.microsoft.com/office/drawing/2014/main" id="{BB5CF74B-6A65-AA44-816D-D04F05422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4859" y="3914450"/>
            <a:ext cx="1338132" cy="13394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Oval 6">
            <a:extLst>
              <a:ext uri="{FF2B5EF4-FFF2-40B4-BE49-F238E27FC236}">
                <a16:creationId xmlns:a16="http://schemas.microsoft.com/office/drawing/2014/main" id="{7B2FDD33-898A-6241-A20D-501F5BC09A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4413" y="2040440"/>
            <a:ext cx="1103127" cy="11053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Oval 6">
            <a:extLst>
              <a:ext uri="{FF2B5EF4-FFF2-40B4-BE49-F238E27FC236}">
                <a16:creationId xmlns:a16="http://schemas.microsoft.com/office/drawing/2014/main" id="{293D85A2-FE2F-6946-8015-A8699EFB39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2361" y="4038995"/>
            <a:ext cx="1103127" cy="11053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Oval 6">
            <a:extLst>
              <a:ext uri="{FF2B5EF4-FFF2-40B4-BE49-F238E27FC236}">
                <a16:creationId xmlns:a16="http://schemas.microsoft.com/office/drawing/2014/main" id="{243219A2-5FB1-214B-A68A-CB05FE03F2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8328" y="4034598"/>
            <a:ext cx="1103127" cy="11053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D2EADBCE-30C8-9C40-AB88-00A91999EC59}"/>
              </a:ext>
            </a:extLst>
          </p:cNvPr>
          <p:cNvGrpSpPr/>
          <p:nvPr/>
        </p:nvGrpSpPr>
        <p:grpSpPr>
          <a:xfrm>
            <a:off x="7055083" y="1892330"/>
            <a:ext cx="3132270" cy="583185"/>
            <a:chOff x="7276807" y="1584553"/>
            <a:chExt cx="3132270" cy="583185"/>
          </a:xfrm>
        </p:grpSpPr>
        <p:sp>
          <p:nvSpPr>
            <p:cNvPr id="43" name="TextBox 29">
              <a:extLst>
                <a:ext uri="{FF2B5EF4-FFF2-40B4-BE49-F238E27FC236}">
                  <a16:creationId xmlns:a16="http://schemas.microsoft.com/office/drawing/2014/main" id="{4785AC03-4042-7F42-8EDB-FF75C4923C97}"/>
                </a:ext>
              </a:extLst>
            </p:cNvPr>
            <p:cNvSpPr txBox="1"/>
            <p:nvPr/>
          </p:nvSpPr>
          <p:spPr>
            <a:xfrm>
              <a:off x="7383364" y="1923376"/>
              <a:ext cx="3025713" cy="2443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病例讨论、热点讨论、辅助诊疗、智能开方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9" name="TextBox 47">
              <a:extLst>
                <a:ext uri="{FF2B5EF4-FFF2-40B4-BE49-F238E27FC236}">
                  <a16:creationId xmlns:a16="http://schemas.microsoft.com/office/drawing/2014/main" id="{BF353FD6-16A2-D649-8EF1-A21BCBA8B3A1}"/>
                </a:ext>
              </a:extLst>
            </p:cNvPr>
            <p:cNvSpPr txBox="1"/>
            <p:nvPr/>
          </p:nvSpPr>
          <p:spPr>
            <a:xfrm>
              <a:off x="7276807" y="158455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 defTabSz="914400">
                <a:defRPr/>
              </a:pPr>
              <a:r>
                <a:rPr lang="zh-CN" altLang="en-US" sz="1400" b="1" kern="0" dirty="0">
                  <a:solidFill>
                    <a:srgbClr val="3D9391"/>
                  </a:solidFill>
                  <a:ea typeface="方正黑体简体" panose="02010601030101010101" pitchFamily="2" charset="-122"/>
                  <a:sym typeface="Bebas" pitchFamily="2" charset="0"/>
                </a:rPr>
                <a:t>医医群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3D9391"/>
                </a:solidFill>
                <a:effectLst/>
                <a:uLnTx/>
                <a:uFillTx/>
                <a:ea typeface="方正黑体简体" panose="02010601030101010101" pitchFamily="2" charset="-122"/>
                <a:sym typeface="Bebas" pitchFamily="2" charset="0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500ABE8C-029A-4C4A-A94D-C64321265108}"/>
              </a:ext>
            </a:extLst>
          </p:cNvPr>
          <p:cNvGrpSpPr/>
          <p:nvPr/>
        </p:nvGrpSpPr>
        <p:grpSpPr>
          <a:xfrm>
            <a:off x="2375592" y="4285027"/>
            <a:ext cx="1457338" cy="598319"/>
            <a:chOff x="7383365" y="1569419"/>
            <a:chExt cx="1457338" cy="598319"/>
          </a:xfrm>
        </p:grpSpPr>
        <p:sp>
          <p:nvSpPr>
            <p:cNvPr id="62" name="TextBox 29">
              <a:extLst>
                <a:ext uri="{FF2B5EF4-FFF2-40B4-BE49-F238E27FC236}">
                  <a16:creationId xmlns:a16="http://schemas.microsoft.com/office/drawing/2014/main" id="{0531BBF2-4B48-E041-B4E0-4D654DE0BC38}"/>
                </a:ext>
              </a:extLst>
            </p:cNvPr>
            <p:cNvSpPr txBox="1"/>
            <p:nvPr/>
          </p:nvSpPr>
          <p:spPr>
            <a:xfrm>
              <a:off x="7383365" y="1923376"/>
              <a:ext cx="1381542" cy="2443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患者管路、患者教育</a:t>
              </a:r>
            </a:p>
          </p:txBody>
        </p:sp>
        <p:sp>
          <p:nvSpPr>
            <p:cNvPr id="63" name="TextBox 47">
              <a:extLst>
                <a:ext uri="{FF2B5EF4-FFF2-40B4-BE49-F238E27FC236}">
                  <a16:creationId xmlns:a16="http://schemas.microsoft.com/office/drawing/2014/main" id="{1ABB6CFA-DE47-E84C-B1F7-FE2614FD4954}"/>
                </a:ext>
              </a:extLst>
            </p:cNvPr>
            <p:cNvSpPr txBox="1"/>
            <p:nvPr/>
          </p:nvSpPr>
          <p:spPr>
            <a:xfrm>
              <a:off x="8117428" y="1569419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 defTabSz="914400">
                <a:defRPr/>
              </a:pPr>
              <a:r>
                <a:rPr lang="zh-CN" altLang="en-US" sz="1400" b="1" kern="0" dirty="0">
                  <a:solidFill>
                    <a:srgbClr val="3D9391"/>
                  </a:solidFill>
                  <a:ea typeface="方正黑体简体" panose="02010601030101010101" pitchFamily="2" charset="-122"/>
                  <a:sym typeface="Bebas" pitchFamily="2" charset="0"/>
                </a:rPr>
                <a:t>医患群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3D9391"/>
                </a:solidFill>
                <a:effectLst/>
                <a:uLnTx/>
                <a:uFillTx/>
                <a:ea typeface="方正黑体简体" panose="02010601030101010101" pitchFamily="2" charset="-122"/>
                <a:sym typeface="Bebas" pitchFamily="2" charset="0"/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2AA64E48-8CB6-D943-BB1E-26B959076A20}"/>
              </a:ext>
            </a:extLst>
          </p:cNvPr>
          <p:cNvGrpSpPr/>
          <p:nvPr/>
        </p:nvGrpSpPr>
        <p:grpSpPr>
          <a:xfrm>
            <a:off x="8241559" y="4292071"/>
            <a:ext cx="2674968" cy="591275"/>
            <a:chOff x="7271853" y="1576463"/>
            <a:chExt cx="2674968" cy="591275"/>
          </a:xfrm>
        </p:grpSpPr>
        <p:sp>
          <p:nvSpPr>
            <p:cNvPr id="65" name="TextBox 29">
              <a:extLst>
                <a:ext uri="{FF2B5EF4-FFF2-40B4-BE49-F238E27FC236}">
                  <a16:creationId xmlns:a16="http://schemas.microsoft.com/office/drawing/2014/main" id="{5E64FC66-B5B7-4549-9899-90016A6F032B}"/>
                </a:ext>
              </a:extLst>
            </p:cNvPr>
            <p:cNvSpPr txBox="1"/>
            <p:nvPr/>
          </p:nvSpPr>
          <p:spPr>
            <a:xfrm>
              <a:off x="7383365" y="1923376"/>
              <a:ext cx="2563456" cy="2443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患友交流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6" name="TextBox 47">
              <a:extLst>
                <a:ext uri="{FF2B5EF4-FFF2-40B4-BE49-F238E27FC236}">
                  <a16:creationId xmlns:a16="http://schemas.microsoft.com/office/drawing/2014/main" id="{66A12CCB-C403-0744-8154-5E67CF8BEF00}"/>
                </a:ext>
              </a:extLst>
            </p:cNvPr>
            <p:cNvSpPr txBox="1"/>
            <p:nvPr/>
          </p:nvSpPr>
          <p:spPr>
            <a:xfrm>
              <a:off x="7271853" y="157646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 defTabSz="914400">
                <a:defRPr/>
              </a:pPr>
              <a:r>
                <a:rPr lang="zh-CN" altLang="en-US" sz="1400" b="1" kern="0" dirty="0">
                  <a:solidFill>
                    <a:srgbClr val="3D9391"/>
                  </a:solidFill>
                  <a:ea typeface="方正黑体简体" panose="02010601030101010101" pitchFamily="2" charset="-122"/>
                  <a:sym typeface="Bebas" pitchFamily="2" charset="0"/>
                </a:rPr>
                <a:t>患友群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3D9391"/>
                </a:solidFill>
                <a:effectLst/>
                <a:uLnTx/>
                <a:uFillTx/>
                <a:ea typeface="方正黑体简体" panose="02010601030101010101" pitchFamily="2" charset="-122"/>
                <a:sym typeface="Beba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2225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73AD8B07-AF40-4641-8699-07D479FE6287}"/>
              </a:ext>
            </a:extLst>
          </p:cNvPr>
          <p:cNvGrpSpPr/>
          <p:nvPr/>
        </p:nvGrpSpPr>
        <p:grpSpPr>
          <a:xfrm>
            <a:off x="1964425" y="4408108"/>
            <a:ext cx="1702648" cy="404014"/>
            <a:chOff x="2367197" y="4582279"/>
            <a:chExt cx="1702648" cy="404014"/>
          </a:xfrm>
          <a:solidFill>
            <a:srgbClr val="0070C0"/>
          </a:solidFill>
        </p:grpSpPr>
        <p:sp>
          <p:nvSpPr>
            <p:cNvPr id="4" name="圆角矩形 3">
              <a:extLst>
                <a:ext uri="{FF2B5EF4-FFF2-40B4-BE49-F238E27FC236}">
                  <a16:creationId xmlns:a16="http://schemas.microsoft.com/office/drawing/2014/main" id="{65545BEC-F04E-9E49-BFF5-DB376FCA016D}"/>
                </a:ext>
              </a:extLst>
            </p:cNvPr>
            <p:cNvSpPr/>
            <p:nvPr/>
          </p:nvSpPr>
          <p:spPr>
            <a:xfrm>
              <a:off x="2367197" y="4582279"/>
              <a:ext cx="1702648" cy="40401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8575" cap="flat">
              <a:noFill/>
              <a:prstDash val="solid"/>
              <a:miter lim="800000"/>
              <a:headEnd/>
              <a:tailEnd/>
            </a:ln>
            <a:effectLst>
              <a:outerShdw blurRad="228600" dist="1270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20">
              <a:extLst>
                <a:ext uri="{FF2B5EF4-FFF2-40B4-BE49-F238E27FC236}">
                  <a16:creationId xmlns:a16="http://schemas.microsoft.com/office/drawing/2014/main" id="{19F22BFA-854E-684A-8214-2855CCF58C22}"/>
                </a:ext>
              </a:extLst>
            </p:cNvPr>
            <p:cNvSpPr txBox="1"/>
            <p:nvPr/>
          </p:nvSpPr>
          <p:spPr>
            <a:xfrm>
              <a:off x="2639123" y="4599620"/>
              <a:ext cx="11542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张雁冰</a:t>
              </a: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EEDABEA2-1EE7-6D4D-9034-9DCAC1DC5D8C}"/>
              </a:ext>
            </a:extLst>
          </p:cNvPr>
          <p:cNvSpPr/>
          <p:nvPr/>
        </p:nvSpPr>
        <p:spPr>
          <a:xfrm>
            <a:off x="1909140" y="4962555"/>
            <a:ext cx="1813218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Aft>
                <a:spcPct val="0"/>
              </a:spcAft>
            </a:pPr>
            <a:r>
              <a:rPr lang="en-US" altLang="zh-CN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Lato Light" charset="0"/>
              </a:rPr>
              <a:t>CEO</a:t>
            </a:r>
          </a:p>
          <a:p>
            <a:pPr algn="ctr" fontAlgn="base">
              <a:lnSpc>
                <a:spcPct val="150000"/>
              </a:lnSpc>
              <a:spcAft>
                <a:spcPct val="0"/>
              </a:spcAft>
            </a:pPr>
            <a:r>
              <a:rPr lang="en-US" altLang="zh-CN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Lato Light" charset="0"/>
              </a:rPr>
              <a:t>CTO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CC93B4B-3C5E-8B43-B1D0-E27EF6A5092C}"/>
              </a:ext>
            </a:extLst>
          </p:cNvPr>
          <p:cNvGrpSpPr/>
          <p:nvPr/>
        </p:nvGrpSpPr>
        <p:grpSpPr>
          <a:xfrm>
            <a:off x="1485179" y="1529892"/>
            <a:ext cx="2663914" cy="2663914"/>
            <a:chOff x="926446" y="1741376"/>
            <a:chExt cx="2701946" cy="2701946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E4AE4127-94A8-D142-B755-CC4AF8EB8143}"/>
                </a:ext>
              </a:extLst>
            </p:cNvPr>
            <p:cNvSpPr/>
            <p:nvPr/>
          </p:nvSpPr>
          <p:spPr>
            <a:xfrm>
              <a:off x="926446" y="1741376"/>
              <a:ext cx="2701946" cy="270194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190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254000" dist="254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716C986A-4930-5C48-A1A7-D2E00931105D}"/>
                </a:ext>
              </a:extLst>
            </p:cNvPr>
            <p:cNvSpPr/>
            <p:nvPr/>
          </p:nvSpPr>
          <p:spPr>
            <a:xfrm>
              <a:off x="1278052" y="2092982"/>
              <a:ext cx="1998734" cy="19987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rgbClr val="B8BBBC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434852E6-9FF8-C24F-8488-A3CB92034C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170" y="2041049"/>
            <a:ext cx="1391311" cy="1641600"/>
          </a:xfrm>
          <a:prstGeom prst="roundRect">
            <a:avLst>
              <a:gd name="adj" fmla="val 50000"/>
            </a:avLst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BF38581-C0DB-0840-B1B9-4B8426D29567}"/>
              </a:ext>
            </a:extLst>
          </p:cNvPr>
          <p:cNvSpPr txBox="1"/>
          <p:nvPr/>
        </p:nvSpPr>
        <p:spPr>
          <a:xfrm>
            <a:off x="4572000" y="1609265"/>
            <a:ext cx="6346372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20"/>
              </a:lnSpc>
            </a:pP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中医药港</a:t>
            </a:r>
            <a:r>
              <a:rPr lang="en-US" altLang="zh-CN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CEO</a:t>
            </a: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兼</a:t>
            </a:r>
            <a:r>
              <a:rPr lang="en-US" altLang="zh-CN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CTO</a:t>
            </a: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，北京邮电大学</a:t>
            </a:r>
            <a:r>
              <a:rPr lang="en-US" altLang="zh-CN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MBA</a:t>
            </a: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，清华大学计算机软件学士在互联网技术领域拥有资深专业背景，</a:t>
            </a:r>
            <a:r>
              <a:rPr lang="en-US" altLang="zh-CN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10</a:t>
            </a: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余年</a:t>
            </a:r>
            <a:r>
              <a:rPr lang="en-US" altLang="zh-CN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IT</a:t>
            </a: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及互联网经验的资深技术专家，在互联网产品和技术方面有着卓越的专业技能和团队管理经验。</a:t>
            </a:r>
            <a:r>
              <a:rPr lang="en-US" altLang="zh-CN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2004</a:t>
            </a: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年毕业于清华大学，获得计算机软件工科学士学位；</a:t>
            </a:r>
            <a:r>
              <a:rPr lang="en-US" altLang="zh-CN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2011</a:t>
            </a: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年毕业于北京邮电大学，获得</a:t>
            </a:r>
            <a:r>
              <a:rPr lang="en-US" altLang="zh-CN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MBA</a:t>
            </a: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硕士学位。先后在多家知名软件与互联网公司任职，作为创始成员加入中医药港担任总经理及</a:t>
            </a:r>
            <a:r>
              <a:rPr lang="en-US" altLang="zh-CN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CTO</a:t>
            </a: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，作为产品和技术总负责人，直接参与中医药港所有产品线在网页端与移动端的分析研究、架构设计和应用开发，并主导公司大数据与人工智能平台建设，成功将大数据与人工智能运用于搜索、推荐、精准分诊、用户画像、知识图谱、智能语音识别等领域。</a:t>
            </a:r>
            <a:endParaRPr lang="en-US" altLang="zh-CN" sz="1400" dirty="0">
              <a:solidFill>
                <a:schemeClr val="tx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endParaRPr kumimoji="1" lang="zh-CN" alt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51">
            <a:extLst>
              <a:ext uri="{FF2B5EF4-FFF2-40B4-BE49-F238E27FC236}">
                <a16:creationId xmlns:a16="http://schemas.microsoft.com/office/drawing/2014/main" id="{178B854C-9D1B-9941-A042-452F0034A1C8}"/>
              </a:ext>
            </a:extLst>
          </p:cNvPr>
          <p:cNvSpPr txBox="1"/>
          <p:nvPr/>
        </p:nvSpPr>
        <p:spPr>
          <a:xfrm>
            <a:off x="406086" y="2440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核心成员</a:t>
            </a:r>
          </a:p>
        </p:txBody>
      </p:sp>
    </p:spTree>
    <p:extLst>
      <p:ext uri="{BB962C8B-B14F-4D97-AF65-F5344CB8AC3E}">
        <p14:creationId xmlns:p14="http://schemas.microsoft.com/office/powerpoint/2010/main" val="557092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50CBEDFE-E600-AE41-B11A-DBEB4F203F33}"/>
              </a:ext>
            </a:extLst>
          </p:cNvPr>
          <p:cNvGrpSpPr/>
          <p:nvPr/>
        </p:nvGrpSpPr>
        <p:grpSpPr>
          <a:xfrm>
            <a:off x="6102288" y="1690149"/>
            <a:ext cx="2701946" cy="2701946"/>
            <a:chOff x="1735432" y="1544478"/>
            <a:chExt cx="2701946" cy="2701946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7CCA078-6378-AA4B-AFAD-38BFCC321E19}"/>
                </a:ext>
              </a:extLst>
            </p:cNvPr>
            <p:cNvSpPr/>
            <p:nvPr/>
          </p:nvSpPr>
          <p:spPr>
            <a:xfrm>
              <a:off x="1735432" y="1544478"/>
              <a:ext cx="2701946" cy="270194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190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279400" dist="152400" dir="2700000" sx="102000" sy="102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1A6E1693-753F-334A-B146-7E9392431F43}"/>
                </a:ext>
              </a:extLst>
            </p:cNvPr>
            <p:cNvSpPr/>
            <p:nvPr/>
          </p:nvSpPr>
          <p:spPr>
            <a:xfrm>
              <a:off x="2087038" y="1896084"/>
              <a:ext cx="1998734" cy="19987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rgbClr val="B8BBBC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727E3FB9-8649-894B-A2DD-0F7B518910DB}"/>
              </a:ext>
            </a:extLst>
          </p:cNvPr>
          <p:cNvGrpSpPr/>
          <p:nvPr/>
        </p:nvGrpSpPr>
        <p:grpSpPr>
          <a:xfrm>
            <a:off x="917712" y="1697494"/>
            <a:ext cx="2701946" cy="2701946"/>
            <a:chOff x="926446" y="1741376"/>
            <a:chExt cx="2701946" cy="270194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2FFBBAF5-4D19-5840-9D95-5D0D2A354D2E}"/>
                </a:ext>
              </a:extLst>
            </p:cNvPr>
            <p:cNvSpPr/>
            <p:nvPr/>
          </p:nvSpPr>
          <p:spPr>
            <a:xfrm>
              <a:off x="926446" y="1741376"/>
              <a:ext cx="2701946" cy="270194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190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279400" dist="152400" dir="2700000" sx="102000" sy="102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4D508DF1-8DD4-AC4E-A6A6-8E2D24716E0F}"/>
                </a:ext>
              </a:extLst>
            </p:cNvPr>
            <p:cNvSpPr/>
            <p:nvPr/>
          </p:nvSpPr>
          <p:spPr>
            <a:xfrm>
              <a:off x="1278052" y="2092982"/>
              <a:ext cx="1998734" cy="19987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rgbClr val="B8BBBC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F547854-5FE4-C441-B4F5-7B8A8C02833F}"/>
              </a:ext>
            </a:extLst>
          </p:cNvPr>
          <p:cNvGrpSpPr/>
          <p:nvPr/>
        </p:nvGrpSpPr>
        <p:grpSpPr>
          <a:xfrm>
            <a:off x="1552704" y="4656354"/>
            <a:ext cx="1702648" cy="404014"/>
            <a:chOff x="1793812" y="4421987"/>
            <a:chExt cx="1702648" cy="404014"/>
          </a:xfrm>
          <a:solidFill>
            <a:srgbClr val="0070C0"/>
          </a:solidFill>
        </p:grpSpPr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FB81A822-A828-B442-9ED8-2C23C09F1B54}"/>
                </a:ext>
              </a:extLst>
            </p:cNvPr>
            <p:cNvSpPr/>
            <p:nvPr/>
          </p:nvSpPr>
          <p:spPr>
            <a:xfrm>
              <a:off x="1793812" y="4421987"/>
              <a:ext cx="1702648" cy="40401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8575" cap="flat">
              <a:noFill/>
              <a:prstDash val="solid"/>
              <a:miter lim="800000"/>
              <a:headEnd/>
              <a:tailEnd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48">
              <a:extLst>
                <a:ext uri="{FF2B5EF4-FFF2-40B4-BE49-F238E27FC236}">
                  <a16:creationId xmlns:a16="http://schemas.microsoft.com/office/drawing/2014/main" id="{96D7AD88-EBDB-1545-8D5B-B5C268E5F3BB}"/>
                </a:ext>
              </a:extLst>
            </p:cNvPr>
            <p:cNvSpPr txBox="1"/>
            <p:nvPr/>
          </p:nvSpPr>
          <p:spPr>
            <a:xfrm>
              <a:off x="1921123" y="4439328"/>
              <a:ext cx="14212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杨潇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B13DA4E-6DD1-A640-82A7-792C42D57DD0}"/>
              </a:ext>
            </a:extLst>
          </p:cNvPr>
          <p:cNvGrpSpPr/>
          <p:nvPr/>
        </p:nvGrpSpPr>
        <p:grpSpPr>
          <a:xfrm>
            <a:off x="6601937" y="4656354"/>
            <a:ext cx="1702648" cy="404014"/>
            <a:chOff x="4128769" y="4421987"/>
            <a:chExt cx="1702648" cy="404014"/>
          </a:xfrm>
          <a:solidFill>
            <a:srgbClr val="0070C0"/>
          </a:solidFill>
        </p:grpSpPr>
        <p:sp>
          <p:nvSpPr>
            <p:cNvPr id="13" name="圆角矩形 12">
              <a:extLst>
                <a:ext uri="{FF2B5EF4-FFF2-40B4-BE49-F238E27FC236}">
                  <a16:creationId xmlns:a16="http://schemas.microsoft.com/office/drawing/2014/main" id="{F90EE656-5950-264B-BBD7-D389586BC304}"/>
                </a:ext>
              </a:extLst>
            </p:cNvPr>
            <p:cNvSpPr/>
            <p:nvPr/>
          </p:nvSpPr>
          <p:spPr>
            <a:xfrm flipH="1">
              <a:off x="4128769" y="4421987"/>
              <a:ext cx="1702648" cy="40401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8575" cap="flat">
              <a:noFill/>
              <a:prstDash val="solid"/>
              <a:miter lim="800000"/>
              <a:headEnd/>
              <a:tailEnd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49">
              <a:extLst>
                <a:ext uri="{FF2B5EF4-FFF2-40B4-BE49-F238E27FC236}">
                  <a16:creationId xmlns:a16="http://schemas.microsoft.com/office/drawing/2014/main" id="{D6B07D09-9E9B-0E44-9217-7BD1320CA1D6}"/>
                </a:ext>
              </a:extLst>
            </p:cNvPr>
            <p:cNvSpPr txBox="1"/>
            <p:nvPr/>
          </p:nvSpPr>
          <p:spPr>
            <a:xfrm>
              <a:off x="4297387" y="4439328"/>
              <a:ext cx="140012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王亮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794E30F2-A47A-0E42-B6E1-68C873564454}"/>
              </a:ext>
            </a:extLst>
          </p:cNvPr>
          <p:cNvSpPr/>
          <p:nvPr/>
        </p:nvSpPr>
        <p:spPr>
          <a:xfrm>
            <a:off x="3759994" y="2033526"/>
            <a:ext cx="2054262" cy="3609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中医药港技术总监，河北理工大学计算机科学与技术专业。曾组建研发团队，负责系统服务端研发建设工作，与唯医、淘宝、京东、亚马逊等平台均有合作。具有丰富的研发架构设计、数据库设计、医疗相关行业业务流程设计、性能优化分析等知识经验。</a:t>
            </a:r>
            <a:endParaRPr lang="zh-CN" altLang="en-US" sz="2000" dirty="0">
              <a:solidFill>
                <a:schemeClr val="tx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5048B92-7868-FF4F-BB4C-49E80273FEEB}"/>
              </a:ext>
            </a:extLst>
          </p:cNvPr>
          <p:cNvSpPr/>
          <p:nvPr/>
        </p:nvSpPr>
        <p:spPr>
          <a:xfrm>
            <a:off x="8968592" y="2033526"/>
            <a:ext cx="2054262" cy="3609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中医药港测试总监，北京化工大学电子信息科学与技术专业，曾在索尼爱立信、摩托罗拉、人人网担任高级工程师，技术方向：移动互联网及大数据领域的测试流程、方法及工具，在离线计算、在线计算、大并发、性能等方面有多年的测试实战经验。</a:t>
            </a:r>
            <a:endParaRPr lang="zh-CN" altLang="en-US" sz="2000" dirty="0">
              <a:solidFill>
                <a:schemeClr val="tx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B749CF0-4E90-AB40-932D-0DB38AB8F1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182" y="2191339"/>
            <a:ext cx="1357005" cy="1712273"/>
          </a:xfrm>
          <a:prstGeom prst="ellipse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0B03DDB-5D3E-7D42-9F86-DD4DEB5637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 r="9346"/>
          <a:stretch/>
        </p:blipFill>
        <p:spPr>
          <a:xfrm>
            <a:off x="6740525" y="2223318"/>
            <a:ext cx="1343025" cy="1670011"/>
          </a:xfrm>
          <a:prstGeom prst="ellipse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049B7B7-D2E9-944B-A1CF-F5BF2278168B}"/>
              </a:ext>
            </a:extLst>
          </p:cNvPr>
          <p:cNvSpPr/>
          <p:nvPr/>
        </p:nvSpPr>
        <p:spPr>
          <a:xfrm>
            <a:off x="1484055" y="5265180"/>
            <a:ext cx="1813218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Aft>
                <a:spcPct val="0"/>
              </a:spcAft>
            </a:pPr>
            <a:r>
              <a:rPr lang="zh-CN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Lato Light" charset="0"/>
              </a:rPr>
              <a:t>技术总监</a:t>
            </a:r>
            <a:endParaRPr lang="en-US" altLang="zh-CN" sz="1400" b="1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Lato Light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4F2DAFB-3067-9648-98CE-E9473795F6F5}"/>
              </a:ext>
            </a:extLst>
          </p:cNvPr>
          <p:cNvSpPr/>
          <p:nvPr/>
        </p:nvSpPr>
        <p:spPr>
          <a:xfrm>
            <a:off x="6546652" y="5265179"/>
            <a:ext cx="1813218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Aft>
                <a:spcPct val="0"/>
              </a:spcAft>
            </a:pPr>
            <a:r>
              <a:rPr lang="zh-CN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Lato Light" charset="0"/>
              </a:rPr>
              <a:t>测试总监</a:t>
            </a:r>
            <a:endParaRPr lang="en-US" altLang="zh-CN" sz="1400" b="1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Lato Light" charset="0"/>
            </a:endParaRPr>
          </a:p>
        </p:txBody>
      </p:sp>
      <p:sp>
        <p:nvSpPr>
          <p:cNvPr id="21" name="TextBox 51">
            <a:extLst>
              <a:ext uri="{FF2B5EF4-FFF2-40B4-BE49-F238E27FC236}">
                <a16:creationId xmlns:a16="http://schemas.microsoft.com/office/drawing/2014/main" id="{D7740BF5-1D64-E742-90BA-917142013B49}"/>
              </a:ext>
            </a:extLst>
          </p:cNvPr>
          <p:cNvSpPr txBox="1"/>
          <p:nvPr/>
        </p:nvSpPr>
        <p:spPr>
          <a:xfrm>
            <a:off x="406086" y="2440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核心成员</a:t>
            </a:r>
          </a:p>
        </p:txBody>
      </p:sp>
    </p:spTree>
    <p:extLst>
      <p:ext uri="{BB962C8B-B14F-4D97-AF65-F5344CB8AC3E}">
        <p14:creationId xmlns:p14="http://schemas.microsoft.com/office/powerpoint/2010/main" val="1004851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37">
            <a:extLst>
              <a:ext uri="{FF2B5EF4-FFF2-40B4-BE49-F238E27FC236}">
                <a16:creationId xmlns:a16="http://schemas.microsoft.com/office/drawing/2014/main" id="{93045A0F-7A73-704C-BE0A-35982D38C191}"/>
              </a:ext>
            </a:extLst>
          </p:cNvPr>
          <p:cNvSpPr/>
          <p:nvPr/>
        </p:nvSpPr>
        <p:spPr>
          <a:xfrm rot="2700000">
            <a:off x="5439068" y="1524775"/>
            <a:ext cx="304899" cy="304899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任意多边形 40">
            <a:extLst>
              <a:ext uri="{FF2B5EF4-FFF2-40B4-BE49-F238E27FC236}">
                <a16:creationId xmlns:a16="http://schemas.microsoft.com/office/drawing/2014/main" id="{01455F90-8145-D74A-A634-D8E5BB759BAD}"/>
              </a:ext>
            </a:extLst>
          </p:cNvPr>
          <p:cNvSpPr/>
          <p:nvPr/>
        </p:nvSpPr>
        <p:spPr>
          <a:xfrm rot="18900000" flipH="1">
            <a:off x="6404711" y="2825687"/>
            <a:ext cx="304899" cy="304899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任意多边形 45">
            <a:extLst>
              <a:ext uri="{FF2B5EF4-FFF2-40B4-BE49-F238E27FC236}">
                <a16:creationId xmlns:a16="http://schemas.microsoft.com/office/drawing/2014/main" id="{904FF964-DB4B-E643-843C-D3092391FF1A}"/>
              </a:ext>
            </a:extLst>
          </p:cNvPr>
          <p:cNvSpPr/>
          <p:nvPr/>
        </p:nvSpPr>
        <p:spPr>
          <a:xfrm rot="2700000">
            <a:off x="5439068" y="4165919"/>
            <a:ext cx="304899" cy="304899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5" name="任意多边形 48">
            <a:extLst>
              <a:ext uri="{FF2B5EF4-FFF2-40B4-BE49-F238E27FC236}">
                <a16:creationId xmlns:a16="http://schemas.microsoft.com/office/drawing/2014/main" id="{580D1FCB-7CAE-EB48-B74A-1A54FA6CE7A4}"/>
              </a:ext>
            </a:extLst>
          </p:cNvPr>
          <p:cNvSpPr/>
          <p:nvPr/>
        </p:nvSpPr>
        <p:spPr>
          <a:xfrm rot="18900000" flipH="1">
            <a:off x="6404711" y="5361284"/>
            <a:ext cx="304899" cy="304899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AB4E898-F622-D346-B267-DCDA67BE60D5}"/>
              </a:ext>
            </a:extLst>
          </p:cNvPr>
          <p:cNvGrpSpPr/>
          <p:nvPr/>
        </p:nvGrpSpPr>
        <p:grpSpPr>
          <a:xfrm>
            <a:off x="5613945" y="1216829"/>
            <a:ext cx="920788" cy="920789"/>
            <a:chOff x="5613944" y="1340768"/>
            <a:chExt cx="920788" cy="920788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6A28DB0-BEA9-9E45-8FDF-DD4916D788B3}"/>
                </a:ext>
              </a:extLst>
            </p:cNvPr>
            <p:cNvSpPr/>
            <p:nvPr/>
          </p:nvSpPr>
          <p:spPr>
            <a:xfrm>
              <a:off x="5613944" y="1340768"/>
              <a:ext cx="920788" cy="9207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EDF68D74-F358-9442-A101-76D476210D83}"/>
                </a:ext>
              </a:extLst>
            </p:cNvPr>
            <p:cNvGrpSpPr/>
            <p:nvPr/>
          </p:nvGrpSpPr>
          <p:grpSpPr>
            <a:xfrm>
              <a:off x="5856533" y="1435682"/>
              <a:ext cx="480901" cy="629784"/>
              <a:chOff x="5856533" y="1426379"/>
              <a:chExt cx="480901" cy="629784"/>
            </a:xfrm>
          </p:grpSpPr>
          <p:sp>
            <p:nvSpPr>
              <p:cNvPr id="9" name="TextBox 20">
                <a:extLst>
                  <a:ext uri="{FF2B5EF4-FFF2-40B4-BE49-F238E27FC236}">
                    <a16:creationId xmlns:a16="http://schemas.microsoft.com/office/drawing/2014/main" id="{34A6D853-D276-D547-B0A3-6E0B895BF7C3}"/>
                  </a:ext>
                </a:extLst>
              </p:cNvPr>
              <p:cNvSpPr txBox="1"/>
              <p:nvPr/>
            </p:nvSpPr>
            <p:spPr>
              <a:xfrm>
                <a:off x="5856533" y="1686832"/>
                <a:ext cx="480901" cy="369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dist"/>
                <a:r>
                  <a:rPr lang="en-US" altLang="zh-CN" sz="2400" spc="400" dirty="0">
                    <a:solidFill>
                      <a:schemeClr val="bg1">
                        <a:lumMod val="95000"/>
                      </a:schemeClr>
                    </a:solidFill>
                    <a:latin typeface="微软雅黑-粗" panose="020B0703020204020201" pitchFamily="34" charset="-122"/>
                    <a:ea typeface="微软雅黑-粗" panose="020B0703020204020201" pitchFamily="34" charset="-122"/>
                  </a:rPr>
                  <a:t>01</a:t>
                </a:r>
                <a:endParaRPr lang="zh-CN" altLang="en-US" sz="2400" spc="400" dirty="0">
                  <a:solidFill>
                    <a:schemeClr val="bg1">
                      <a:lumMod val="95000"/>
                    </a:schemeClr>
                  </a:solidFill>
                  <a:latin typeface="微软雅黑-粗" panose="020B0703020204020201" pitchFamily="34" charset="-122"/>
                  <a:ea typeface="微软雅黑-粗" panose="020B0703020204020201" pitchFamily="34" charset="-122"/>
                </a:endParaRPr>
              </a:p>
            </p:txBody>
          </p:sp>
          <p:sp>
            <p:nvSpPr>
              <p:cNvPr id="10" name="TextBox 20">
                <a:extLst>
                  <a:ext uri="{FF2B5EF4-FFF2-40B4-BE49-F238E27FC236}">
                    <a16:creationId xmlns:a16="http://schemas.microsoft.com/office/drawing/2014/main" id="{C885017E-55E3-7346-84E3-DFCC3196AED4}"/>
                  </a:ext>
                </a:extLst>
              </p:cNvPr>
              <p:cNvSpPr txBox="1"/>
              <p:nvPr/>
            </p:nvSpPr>
            <p:spPr>
              <a:xfrm>
                <a:off x="5882747" y="1426379"/>
                <a:ext cx="383182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1467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</a:t>
                </a:r>
                <a:endParaRPr lang="zh-CN" altLang="en-US" sz="1467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F4AD830-EDA0-3B4C-83EB-B567B3FA620E}"/>
              </a:ext>
            </a:extLst>
          </p:cNvPr>
          <p:cNvGrpSpPr/>
          <p:nvPr/>
        </p:nvGrpSpPr>
        <p:grpSpPr>
          <a:xfrm>
            <a:off x="5613945" y="2560979"/>
            <a:ext cx="920788" cy="920789"/>
            <a:chOff x="5613944" y="2348233"/>
            <a:chExt cx="920788" cy="920788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25A05CCF-F92F-3D43-A9C8-DE20EF5A66D5}"/>
                </a:ext>
              </a:extLst>
            </p:cNvPr>
            <p:cNvSpPr/>
            <p:nvPr/>
          </p:nvSpPr>
          <p:spPr>
            <a:xfrm flipH="1">
              <a:off x="5613944" y="2348233"/>
              <a:ext cx="920788" cy="9207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C8F44B7A-F167-3346-8B37-D1311DD31071}"/>
                </a:ext>
              </a:extLst>
            </p:cNvPr>
            <p:cNvGrpSpPr/>
            <p:nvPr/>
          </p:nvGrpSpPr>
          <p:grpSpPr>
            <a:xfrm>
              <a:off x="5840300" y="2449556"/>
              <a:ext cx="468077" cy="718141"/>
              <a:chOff x="5840299" y="2469108"/>
              <a:chExt cx="468077" cy="718141"/>
            </a:xfrm>
          </p:grpSpPr>
          <p:sp>
            <p:nvSpPr>
              <p:cNvPr id="14" name="TextBox 20">
                <a:extLst>
                  <a:ext uri="{FF2B5EF4-FFF2-40B4-BE49-F238E27FC236}">
                    <a16:creationId xmlns:a16="http://schemas.microsoft.com/office/drawing/2014/main" id="{5BBE2674-9BCE-034A-8B0C-ED3728D8B0D7}"/>
                  </a:ext>
                </a:extLst>
              </p:cNvPr>
              <p:cNvSpPr txBox="1"/>
              <p:nvPr/>
            </p:nvSpPr>
            <p:spPr>
              <a:xfrm>
                <a:off x="5840299" y="2633252"/>
                <a:ext cx="468077" cy="553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schemeClr val="bg1">
                        <a:lumMod val="95000"/>
                      </a:schemeClr>
                    </a:solidFill>
                    <a:latin typeface="Agency FB" panose="020B0503020202020204" pitchFamily="34" charset="0"/>
                    <a:ea typeface="微软雅黑" pitchFamily="34" charset="-122"/>
                  </a:rPr>
                  <a:t>02</a:t>
                </a:r>
                <a:endParaRPr lang="zh-CN" altLang="en-US" sz="36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endParaRPr>
              </a:p>
            </p:txBody>
          </p:sp>
          <p:sp>
            <p:nvSpPr>
              <p:cNvPr id="15" name="TextBox 20">
                <a:extLst>
                  <a:ext uri="{FF2B5EF4-FFF2-40B4-BE49-F238E27FC236}">
                    <a16:creationId xmlns:a16="http://schemas.microsoft.com/office/drawing/2014/main" id="{079A3C0D-6C45-EB4B-B8B7-04D0FD33E77D}"/>
                  </a:ext>
                </a:extLst>
              </p:cNvPr>
              <p:cNvSpPr txBox="1"/>
              <p:nvPr/>
            </p:nvSpPr>
            <p:spPr>
              <a:xfrm>
                <a:off x="5882746" y="2469108"/>
                <a:ext cx="383182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1467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</a:t>
                </a:r>
                <a:endParaRPr lang="zh-CN" altLang="en-US" sz="1467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0AF12F1-1560-DC47-AC46-96280377DC3B}"/>
              </a:ext>
            </a:extLst>
          </p:cNvPr>
          <p:cNvGrpSpPr/>
          <p:nvPr/>
        </p:nvGrpSpPr>
        <p:grpSpPr>
          <a:xfrm>
            <a:off x="5613945" y="3871147"/>
            <a:ext cx="920788" cy="920789"/>
            <a:chOff x="5613944" y="3355698"/>
            <a:chExt cx="920788" cy="920788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300D6056-AB68-5642-B280-8B9140271B84}"/>
                </a:ext>
              </a:extLst>
            </p:cNvPr>
            <p:cNvSpPr/>
            <p:nvPr/>
          </p:nvSpPr>
          <p:spPr>
            <a:xfrm>
              <a:off x="5613944" y="3355698"/>
              <a:ext cx="920788" cy="9207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752D789C-A194-FC46-8047-06711F9FF51D}"/>
                </a:ext>
              </a:extLst>
            </p:cNvPr>
            <p:cNvGrpSpPr/>
            <p:nvPr/>
          </p:nvGrpSpPr>
          <p:grpSpPr>
            <a:xfrm>
              <a:off x="5840300" y="3457021"/>
              <a:ext cx="468077" cy="718141"/>
              <a:chOff x="5840299" y="2469108"/>
              <a:chExt cx="468077" cy="718141"/>
            </a:xfrm>
          </p:grpSpPr>
          <p:sp>
            <p:nvSpPr>
              <p:cNvPr id="19" name="TextBox 20">
                <a:extLst>
                  <a:ext uri="{FF2B5EF4-FFF2-40B4-BE49-F238E27FC236}">
                    <a16:creationId xmlns:a16="http://schemas.microsoft.com/office/drawing/2014/main" id="{57B53801-6A7C-3F4A-88CC-4A948B4E91A0}"/>
                  </a:ext>
                </a:extLst>
              </p:cNvPr>
              <p:cNvSpPr txBox="1"/>
              <p:nvPr/>
            </p:nvSpPr>
            <p:spPr>
              <a:xfrm>
                <a:off x="5840299" y="2633252"/>
                <a:ext cx="468077" cy="553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schemeClr val="bg1">
                        <a:lumMod val="95000"/>
                      </a:schemeClr>
                    </a:solidFill>
                    <a:latin typeface="Agency FB" panose="020B0503020202020204" pitchFamily="34" charset="0"/>
                    <a:ea typeface="微软雅黑" pitchFamily="34" charset="-122"/>
                  </a:rPr>
                  <a:t>03</a:t>
                </a:r>
                <a:endParaRPr lang="zh-CN" altLang="en-US" sz="36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endParaRPr>
              </a:p>
            </p:txBody>
          </p:sp>
          <p:sp>
            <p:nvSpPr>
              <p:cNvPr id="20" name="TextBox 20">
                <a:extLst>
                  <a:ext uri="{FF2B5EF4-FFF2-40B4-BE49-F238E27FC236}">
                    <a16:creationId xmlns:a16="http://schemas.microsoft.com/office/drawing/2014/main" id="{3523674C-F250-E948-8658-9040334C2442}"/>
                  </a:ext>
                </a:extLst>
              </p:cNvPr>
              <p:cNvSpPr txBox="1"/>
              <p:nvPr/>
            </p:nvSpPr>
            <p:spPr>
              <a:xfrm>
                <a:off x="5882747" y="2469108"/>
                <a:ext cx="383182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1467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</a:t>
                </a:r>
                <a:endParaRPr lang="zh-CN" altLang="en-US" sz="1467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A6ACA80-1C12-A644-AF6A-FBE9A1823FF9}"/>
              </a:ext>
            </a:extLst>
          </p:cNvPr>
          <p:cNvGrpSpPr/>
          <p:nvPr/>
        </p:nvGrpSpPr>
        <p:grpSpPr>
          <a:xfrm>
            <a:off x="5613945" y="5096576"/>
            <a:ext cx="920788" cy="920789"/>
            <a:chOff x="5613944" y="4363162"/>
            <a:chExt cx="920788" cy="920788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FEC2FC22-F4E1-0146-84D2-8C3DB71F6FA2}"/>
                </a:ext>
              </a:extLst>
            </p:cNvPr>
            <p:cNvSpPr/>
            <p:nvPr/>
          </p:nvSpPr>
          <p:spPr>
            <a:xfrm flipH="1">
              <a:off x="5613944" y="4363162"/>
              <a:ext cx="920788" cy="9207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A80645AD-7F30-8C40-AADC-9782656839A4}"/>
                </a:ext>
              </a:extLst>
            </p:cNvPr>
            <p:cNvGrpSpPr/>
            <p:nvPr/>
          </p:nvGrpSpPr>
          <p:grpSpPr>
            <a:xfrm>
              <a:off x="5840301" y="4464485"/>
              <a:ext cx="468077" cy="718141"/>
              <a:chOff x="5840300" y="2469108"/>
              <a:chExt cx="468077" cy="718141"/>
            </a:xfrm>
          </p:grpSpPr>
          <p:sp>
            <p:nvSpPr>
              <p:cNvPr id="24" name="TextBox 20">
                <a:extLst>
                  <a:ext uri="{FF2B5EF4-FFF2-40B4-BE49-F238E27FC236}">
                    <a16:creationId xmlns:a16="http://schemas.microsoft.com/office/drawing/2014/main" id="{E40E865D-5A19-2449-B227-C2C56D7074C3}"/>
                  </a:ext>
                </a:extLst>
              </p:cNvPr>
              <p:cNvSpPr txBox="1"/>
              <p:nvPr/>
            </p:nvSpPr>
            <p:spPr>
              <a:xfrm>
                <a:off x="5840300" y="2633252"/>
                <a:ext cx="468077" cy="553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schemeClr val="bg1">
                        <a:lumMod val="95000"/>
                      </a:schemeClr>
                    </a:solidFill>
                    <a:latin typeface="Agency FB" panose="020B0503020202020204" pitchFamily="34" charset="0"/>
                    <a:ea typeface="微软雅黑" pitchFamily="34" charset="-122"/>
                  </a:rPr>
                  <a:t>04</a:t>
                </a:r>
                <a:endParaRPr lang="zh-CN" altLang="en-US" sz="36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endParaRPr>
              </a:p>
            </p:txBody>
          </p:sp>
          <p:sp>
            <p:nvSpPr>
              <p:cNvPr id="25" name="TextBox 20">
                <a:extLst>
                  <a:ext uri="{FF2B5EF4-FFF2-40B4-BE49-F238E27FC236}">
                    <a16:creationId xmlns:a16="http://schemas.microsoft.com/office/drawing/2014/main" id="{834B1B04-9A6B-AD41-AE74-C0EA334117E0}"/>
                  </a:ext>
                </a:extLst>
              </p:cNvPr>
              <p:cNvSpPr txBox="1"/>
              <p:nvPr/>
            </p:nvSpPr>
            <p:spPr>
              <a:xfrm>
                <a:off x="5882746" y="2469108"/>
                <a:ext cx="383182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1467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</a:t>
                </a:r>
                <a:endParaRPr lang="zh-CN" altLang="en-US" sz="1467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6" name="TextBox 19">
            <a:extLst>
              <a:ext uri="{FF2B5EF4-FFF2-40B4-BE49-F238E27FC236}">
                <a16:creationId xmlns:a16="http://schemas.microsoft.com/office/drawing/2014/main" id="{F7663C0E-DAD5-9540-8AEC-1C73ACC6B409}"/>
              </a:ext>
            </a:extLst>
          </p:cNvPr>
          <p:cNvSpPr txBox="1"/>
          <p:nvPr/>
        </p:nvSpPr>
        <p:spPr>
          <a:xfrm>
            <a:off x="2169043" y="1482296"/>
            <a:ext cx="288051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团队组建（</a:t>
            </a:r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2018-10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7" name="TextBox 19">
            <a:extLst>
              <a:ext uri="{FF2B5EF4-FFF2-40B4-BE49-F238E27FC236}">
                <a16:creationId xmlns:a16="http://schemas.microsoft.com/office/drawing/2014/main" id="{4032D25B-5C0F-D84F-8986-D1BAD7C97AB5}"/>
              </a:ext>
            </a:extLst>
          </p:cNvPr>
          <p:cNvSpPr txBox="1"/>
          <p:nvPr/>
        </p:nvSpPr>
        <p:spPr>
          <a:xfrm>
            <a:off x="7017026" y="2774518"/>
            <a:ext cx="338593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H5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版本内测（</a:t>
            </a:r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2018-12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FC19C30C-1E78-554B-B1F9-D46DB9B12876}"/>
              </a:ext>
            </a:extLst>
          </p:cNvPr>
          <p:cNvSpPr txBox="1"/>
          <p:nvPr/>
        </p:nvSpPr>
        <p:spPr>
          <a:xfrm>
            <a:off x="1564411" y="4103664"/>
            <a:ext cx="349079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版本内测（</a:t>
            </a:r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2019-05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9" name="TextBox 19">
            <a:extLst>
              <a:ext uri="{FF2B5EF4-FFF2-40B4-BE49-F238E27FC236}">
                <a16:creationId xmlns:a16="http://schemas.microsoft.com/office/drawing/2014/main" id="{90303876-606B-854F-B2B0-F2F9312B4B30}"/>
              </a:ext>
            </a:extLst>
          </p:cNvPr>
          <p:cNvSpPr txBox="1"/>
          <p:nvPr/>
        </p:nvSpPr>
        <p:spPr>
          <a:xfrm>
            <a:off x="7017026" y="5349069"/>
            <a:ext cx="478308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“中医药港”正式发布（</a:t>
            </a:r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2019-07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1" name="TextBox 51">
            <a:extLst>
              <a:ext uri="{FF2B5EF4-FFF2-40B4-BE49-F238E27FC236}">
                <a16:creationId xmlns:a16="http://schemas.microsoft.com/office/drawing/2014/main" id="{A1A4F1A6-67FB-E842-8ADF-F115B9461397}"/>
              </a:ext>
            </a:extLst>
          </p:cNvPr>
          <p:cNvSpPr txBox="1"/>
          <p:nvPr/>
        </p:nvSpPr>
        <p:spPr>
          <a:xfrm>
            <a:off x="406086" y="24401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中医药港大事记</a:t>
            </a:r>
          </a:p>
        </p:txBody>
      </p:sp>
    </p:spTree>
    <p:extLst>
      <p:ext uri="{BB962C8B-B14F-4D97-AF65-F5344CB8AC3E}">
        <p14:creationId xmlns:p14="http://schemas.microsoft.com/office/powerpoint/2010/main" val="3610076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C74C54C-A446-4941-B3DE-35F0AFD27C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552" y="1143625"/>
            <a:ext cx="2833583" cy="504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05AF431-AD53-754A-AC18-7ECDC4D2EC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397" y="1143625"/>
            <a:ext cx="2833583" cy="503999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A376F67-5B14-0641-9959-7CAC062C0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782" y="1143625"/>
            <a:ext cx="2818666" cy="504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1">
            <a:extLst>
              <a:ext uri="{FF2B5EF4-FFF2-40B4-BE49-F238E27FC236}">
                <a16:creationId xmlns:a16="http://schemas.microsoft.com/office/drawing/2014/main" id="{50BD16EE-C646-1A40-99D0-1E19148E2DE6}"/>
              </a:ext>
            </a:extLst>
          </p:cNvPr>
          <p:cNvSpPr txBox="1"/>
          <p:nvPr/>
        </p:nvSpPr>
        <p:spPr>
          <a:xfrm>
            <a:off x="406086" y="24401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诊疗</a:t>
            </a:r>
          </a:p>
        </p:txBody>
      </p:sp>
    </p:spTree>
    <p:extLst>
      <p:ext uri="{BB962C8B-B14F-4D97-AF65-F5344CB8AC3E}">
        <p14:creationId xmlns:p14="http://schemas.microsoft.com/office/powerpoint/2010/main" val="63893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peed">
            <a:extLst>
              <a:ext uri="{FF2B5EF4-FFF2-40B4-BE49-F238E27FC236}">
                <a16:creationId xmlns:a16="http://schemas.microsoft.com/office/drawing/2014/main" id="{3BC10346-DC69-405B-9EA0-522A8FC85B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2275" y="1900066"/>
            <a:ext cx="5218595" cy="267124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ts val="2420"/>
              </a:lnSpc>
            </a:pPr>
            <a:r>
              <a:rPr lang="zh-CN" altLang="en-US" sz="1200" b="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医疗卫生筹资机制改革滞后，多数老百姓自费就医</a:t>
            </a:r>
            <a:endParaRPr lang="en-US" altLang="ko-KR" sz="1200" dirty="0">
              <a:solidFill>
                <a:schemeClr val="tx1">
                  <a:lumMod val="60000"/>
                  <a:lumOff val="4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5" name="speed">
            <a:extLst>
              <a:ext uri="{FF2B5EF4-FFF2-40B4-BE49-F238E27FC236}">
                <a16:creationId xmlns:a16="http://schemas.microsoft.com/office/drawing/2014/main" id="{F7575676-A8DA-42DD-BC3C-3C662744CA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2277" y="3490392"/>
            <a:ext cx="5301556" cy="267124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ts val="2420"/>
              </a:lnSpc>
            </a:pPr>
            <a:r>
              <a:rPr lang="zh-CN" altLang="en-US" sz="1200" b="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医疗机构市场主导，片面追求经济利益</a:t>
            </a:r>
            <a:endParaRPr lang="en-US" altLang="ko-KR" sz="1200" b="0" dirty="0">
              <a:solidFill>
                <a:schemeClr val="tx1">
                  <a:lumMod val="60000"/>
                  <a:lumOff val="4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9" name="speed">
            <a:extLst>
              <a:ext uri="{FF2B5EF4-FFF2-40B4-BE49-F238E27FC236}">
                <a16:creationId xmlns:a16="http://schemas.microsoft.com/office/drawing/2014/main" id="{0722D688-DA68-42BC-8400-4BBAF3FB6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8134" y="5106639"/>
            <a:ext cx="5325697" cy="5203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 b="0" dirty="0">
                <a:solidFill>
                  <a:schemeClr val="tx1">
                    <a:lumMod val="60000"/>
                    <a:lumOff val="40000"/>
                  </a:schemeClr>
                </a:solidFill>
                <a:sym typeface="+mn-lt"/>
              </a:rPr>
              <a:t>· </a:t>
            </a:r>
            <a:r>
              <a:rPr lang="zh-CN" altLang="en-US" sz="1200" b="0" dirty="0">
                <a:solidFill>
                  <a:schemeClr val="tx1">
                    <a:lumMod val="60000"/>
                    <a:lumOff val="40000"/>
                  </a:schemeClr>
                </a:solidFill>
                <a:sym typeface="+mn-lt"/>
              </a:rPr>
              <a:t>社会分配不均，贫富差距过大</a:t>
            </a:r>
            <a:endParaRPr lang="en-US" altLang="zh-CN" sz="1200" b="0" dirty="0">
              <a:solidFill>
                <a:schemeClr val="tx1">
                  <a:lumMod val="60000"/>
                  <a:lumOff val="40000"/>
                </a:schemeClr>
              </a:solidFill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200" b="0" dirty="0">
                <a:solidFill>
                  <a:schemeClr val="tx1">
                    <a:lumMod val="60000"/>
                    <a:lumOff val="40000"/>
                  </a:schemeClr>
                </a:solidFill>
                <a:sym typeface="+mn-lt"/>
              </a:rPr>
              <a:t>· </a:t>
            </a:r>
            <a:r>
              <a:rPr lang="zh-CN" altLang="en-US" sz="1200" b="0" dirty="0">
                <a:solidFill>
                  <a:schemeClr val="tx1">
                    <a:lumMod val="60000"/>
                    <a:lumOff val="40000"/>
                  </a:schemeClr>
                </a:solidFill>
                <a:sym typeface="+mn-lt"/>
              </a:rPr>
              <a:t>人口老龄化，疾病谱慢性化，医疗的难度和成本加大</a:t>
            </a:r>
            <a:r>
              <a:rPr lang="en-US" altLang="zh-CN" sz="1200" b="0" dirty="0">
                <a:solidFill>
                  <a:schemeClr val="tx1">
                    <a:lumMod val="60000"/>
                    <a:lumOff val="40000"/>
                  </a:schemeClr>
                </a:solidFill>
                <a:sym typeface="+mn-lt"/>
              </a:rPr>
              <a:t>z</a:t>
            </a:r>
            <a:endParaRPr lang="en-US" altLang="ko-KR" sz="1200" b="0" dirty="0">
              <a:solidFill>
                <a:schemeClr val="tx1">
                  <a:lumMod val="60000"/>
                  <a:lumOff val="40000"/>
                </a:schemeClr>
              </a:solidFill>
              <a:sym typeface="+mn-lt"/>
            </a:endParaRPr>
          </a:p>
        </p:txBody>
      </p:sp>
      <p:sp>
        <p:nvSpPr>
          <p:cNvPr id="72" name="speed">
            <a:extLst>
              <a:ext uri="{FF2B5EF4-FFF2-40B4-BE49-F238E27FC236}">
                <a16:creationId xmlns:a16="http://schemas.microsoft.com/office/drawing/2014/main" id="{1468F20E-BAB9-49C1-BA21-DA9DC57393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2277" y="1572037"/>
            <a:ext cx="2272096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en-US" sz="1600" strike="sngStrike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  <a:sym typeface="+mn-lt"/>
              </a:rPr>
              <a:t>政策环境</a:t>
            </a:r>
            <a:endParaRPr lang="en-US" altLang="ko-KR" sz="1600" strike="sngStrike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  <a:sym typeface="+mn-lt"/>
            </a:endParaRPr>
          </a:p>
        </p:txBody>
      </p:sp>
      <p:sp>
        <p:nvSpPr>
          <p:cNvPr id="76" name="speed">
            <a:extLst>
              <a:ext uri="{FF2B5EF4-FFF2-40B4-BE49-F238E27FC236}">
                <a16:creationId xmlns:a16="http://schemas.microsoft.com/office/drawing/2014/main" id="{64E54657-2AA9-4CE9-A657-520A62F09C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7664" y="3142759"/>
            <a:ext cx="1692118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en-US" sz="1600" strike="sngStrike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  <a:sym typeface="+mn-lt"/>
              </a:rPr>
              <a:t>市场环境</a:t>
            </a:r>
            <a:endParaRPr lang="en-US" altLang="ko-KR" sz="1600" strike="sngStrike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  <a:sym typeface="+mn-lt"/>
            </a:endParaRPr>
          </a:p>
        </p:txBody>
      </p:sp>
      <p:sp>
        <p:nvSpPr>
          <p:cNvPr id="77" name="speed">
            <a:extLst>
              <a:ext uri="{FF2B5EF4-FFF2-40B4-BE49-F238E27FC236}">
                <a16:creationId xmlns:a16="http://schemas.microsoft.com/office/drawing/2014/main" id="{C6C1C2E3-E223-4436-8C69-A36CE168F8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2275" y="4692699"/>
            <a:ext cx="1821830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  <a:sym typeface="+mn-lt"/>
              </a:rPr>
              <a:t>人口环境</a:t>
            </a:r>
            <a:endParaRPr lang="en-US" altLang="ko-KR" sz="16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  <a:sym typeface="+mn-lt"/>
            </a:endParaRPr>
          </a:p>
        </p:txBody>
      </p:sp>
      <p:sp>
        <p:nvSpPr>
          <p:cNvPr id="32" name="TextBox 51">
            <a:extLst>
              <a:ext uri="{FF2B5EF4-FFF2-40B4-BE49-F238E27FC236}">
                <a16:creationId xmlns:a16="http://schemas.microsoft.com/office/drawing/2014/main" id="{4E9DFDE5-6255-C646-8226-92BFC06285B7}"/>
              </a:ext>
            </a:extLst>
          </p:cNvPr>
          <p:cNvSpPr txBox="1"/>
          <p:nvPr/>
        </p:nvSpPr>
        <p:spPr>
          <a:xfrm>
            <a:off x="406086" y="244015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“看病难看病贵”</a:t>
            </a:r>
          </a:p>
        </p:txBody>
      </p:sp>
      <p:sp>
        <p:nvSpPr>
          <p:cNvPr id="29" name="矩形 20">
            <a:extLst>
              <a:ext uri="{FF2B5EF4-FFF2-40B4-BE49-F238E27FC236}">
                <a16:creationId xmlns:a16="http://schemas.microsoft.com/office/drawing/2014/main" id="{14BFEBFA-CCD0-3948-B73B-E832B4F9AD6D}"/>
              </a:ext>
            </a:extLst>
          </p:cNvPr>
          <p:cNvSpPr/>
          <p:nvPr/>
        </p:nvSpPr>
        <p:spPr>
          <a:xfrm>
            <a:off x="4020666" y="3291669"/>
            <a:ext cx="915430" cy="468000"/>
          </a:xfrm>
          <a:custGeom>
            <a:avLst/>
            <a:gdLst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430" h="316323">
                <a:moveTo>
                  <a:pt x="0" y="0"/>
                </a:moveTo>
                <a:cubicBezTo>
                  <a:pt x="378168" y="82550"/>
                  <a:pt x="600762" y="60325"/>
                  <a:pt x="915430" y="0"/>
                </a:cubicBezTo>
                <a:lnTo>
                  <a:pt x="915430" y="316323"/>
                </a:lnTo>
                <a:cubicBezTo>
                  <a:pt x="607112" y="255998"/>
                  <a:pt x="362293" y="236948"/>
                  <a:pt x="0" y="316323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矩形 21">
            <a:extLst>
              <a:ext uri="{FF2B5EF4-FFF2-40B4-BE49-F238E27FC236}">
                <a16:creationId xmlns:a16="http://schemas.microsoft.com/office/drawing/2014/main" id="{FA8B3B80-766E-C74E-92D8-5386E9BEC64D}"/>
              </a:ext>
            </a:extLst>
          </p:cNvPr>
          <p:cNvSpPr/>
          <p:nvPr/>
        </p:nvSpPr>
        <p:spPr>
          <a:xfrm rot="18427153">
            <a:off x="3497445" y="2355365"/>
            <a:ext cx="915430" cy="468000"/>
          </a:xfrm>
          <a:custGeom>
            <a:avLst/>
            <a:gdLst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430" h="316323">
                <a:moveTo>
                  <a:pt x="0" y="0"/>
                </a:moveTo>
                <a:cubicBezTo>
                  <a:pt x="400807" y="94835"/>
                  <a:pt x="540190" y="88888"/>
                  <a:pt x="915430" y="0"/>
                </a:cubicBezTo>
                <a:lnTo>
                  <a:pt x="915430" y="316323"/>
                </a:lnTo>
                <a:cubicBezTo>
                  <a:pt x="582367" y="247865"/>
                  <a:pt x="380067" y="241701"/>
                  <a:pt x="0" y="316323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矩形 22">
            <a:extLst>
              <a:ext uri="{FF2B5EF4-FFF2-40B4-BE49-F238E27FC236}">
                <a16:creationId xmlns:a16="http://schemas.microsoft.com/office/drawing/2014/main" id="{E9B7416F-C6C5-CF46-8D83-D5ED2CD2EE41}"/>
              </a:ext>
            </a:extLst>
          </p:cNvPr>
          <p:cNvSpPr/>
          <p:nvPr/>
        </p:nvSpPr>
        <p:spPr>
          <a:xfrm rot="3172847" flipV="1">
            <a:off x="3497445" y="4304269"/>
            <a:ext cx="915430" cy="468000"/>
          </a:xfrm>
          <a:custGeom>
            <a:avLst/>
            <a:gdLst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430" h="316323">
                <a:moveTo>
                  <a:pt x="0" y="0"/>
                </a:moveTo>
                <a:cubicBezTo>
                  <a:pt x="398855" y="84366"/>
                  <a:pt x="557328" y="87861"/>
                  <a:pt x="915430" y="0"/>
                </a:cubicBezTo>
                <a:lnTo>
                  <a:pt x="915430" y="316323"/>
                </a:lnTo>
                <a:cubicBezTo>
                  <a:pt x="543259" y="235650"/>
                  <a:pt x="356255" y="241805"/>
                  <a:pt x="0" y="316323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485BA35B-18B5-5840-9F69-67EB1A4E07A6}"/>
              </a:ext>
            </a:extLst>
          </p:cNvPr>
          <p:cNvSpPr/>
          <p:nvPr/>
        </p:nvSpPr>
        <p:spPr>
          <a:xfrm>
            <a:off x="3962959" y="1439695"/>
            <a:ext cx="1044574" cy="1044574"/>
          </a:xfrm>
          <a:prstGeom prst="ellipse">
            <a:avLst/>
          </a:prstGeom>
          <a:gradFill>
            <a:gsLst>
              <a:gs pos="0">
                <a:srgbClr val="3D9391"/>
              </a:gs>
              <a:gs pos="100000">
                <a:srgbClr val="446A9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D8CC4743-1509-364E-939D-B3C308DC6186}"/>
              </a:ext>
            </a:extLst>
          </p:cNvPr>
          <p:cNvSpPr/>
          <p:nvPr/>
        </p:nvSpPr>
        <p:spPr>
          <a:xfrm>
            <a:off x="4731309" y="3003382"/>
            <a:ext cx="1044574" cy="1044574"/>
          </a:xfrm>
          <a:prstGeom prst="ellipse">
            <a:avLst/>
          </a:prstGeom>
          <a:gradFill>
            <a:gsLst>
              <a:gs pos="0">
                <a:srgbClr val="3D9391"/>
              </a:gs>
              <a:gs pos="99000">
                <a:srgbClr val="446A9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FA16F3D2-BD23-FF4B-BB8E-281EE36330A4}"/>
              </a:ext>
            </a:extLst>
          </p:cNvPr>
          <p:cNvSpPr/>
          <p:nvPr/>
        </p:nvSpPr>
        <p:spPr>
          <a:xfrm>
            <a:off x="3962959" y="4567069"/>
            <a:ext cx="1044574" cy="1044574"/>
          </a:xfrm>
          <a:prstGeom prst="ellipse">
            <a:avLst/>
          </a:prstGeom>
          <a:gradFill>
            <a:gsLst>
              <a:gs pos="0">
                <a:srgbClr val="3D9391"/>
              </a:gs>
              <a:gs pos="100000">
                <a:srgbClr val="446A9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17CF273B-136F-EB45-8097-C5435B1BC339}"/>
              </a:ext>
            </a:extLst>
          </p:cNvPr>
          <p:cNvSpPr/>
          <p:nvPr/>
        </p:nvSpPr>
        <p:spPr>
          <a:xfrm>
            <a:off x="4087758" y="1564494"/>
            <a:ext cx="794976" cy="7949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75AFD6EE-3801-A74E-9199-F3B15D18906F}"/>
              </a:ext>
            </a:extLst>
          </p:cNvPr>
          <p:cNvSpPr/>
          <p:nvPr/>
        </p:nvSpPr>
        <p:spPr>
          <a:xfrm>
            <a:off x="4856108" y="3128181"/>
            <a:ext cx="794976" cy="7949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0A56967C-AC5B-084F-8072-0F88DDBD55F0}"/>
              </a:ext>
            </a:extLst>
          </p:cNvPr>
          <p:cNvSpPr/>
          <p:nvPr/>
        </p:nvSpPr>
        <p:spPr>
          <a:xfrm>
            <a:off x="4087758" y="4691868"/>
            <a:ext cx="794976" cy="7949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222107A4-F7FA-9648-B52C-F27B4A8DF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8542" y="4832581"/>
            <a:ext cx="513549" cy="513549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CCC7C5BB-AD3C-E84B-817C-5620D81B45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61271" y="1675955"/>
            <a:ext cx="668092" cy="598664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D8C0353D-684E-094C-9B93-E79A818C10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22023" y="3314691"/>
            <a:ext cx="444978" cy="444978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2EAD959B-DC33-204A-A6F4-4C8DC4EE0700}"/>
              </a:ext>
            </a:extLst>
          </p:cNvPr>
          <p:cNvGrpSpPr/>
          <p:nvPr/>
        </p:nvGrpSpPr>
        <p:grpSpPr>
          <a:xfrm>
            <a:off x="2177725" y="2529203"/>
            <a:ext cx="2051655" cy="2051655"/>
            <a:chOff x="2234543" y="2918309"/>
            <a:chExt cx="2051655" cy="2051655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3EA77F70-ED72-6E46-9651-25982BF7087E}"/>
                </a:ext>
              </a:extLst>
            </p:cNvPr>
            <p:cNvSpPr/>
            <p:nvPr/>
          </p:nvSpPr>
          <p:spPr>
            <a:xfrm>
              <a:off x="2234543" y="2918309"/>
              <a:ext cx="2051655" cy="2051655"/>
            </a:xfrm>
            <a:prstGeom prst="ellipse">
              <a:avLst/>
            </a:prstGeom>
            <a:gradFill>
              <a:gsLst>
                <a:gs pos="0">
                  <a:srgbClr val="3D9391"/>
                </a:gs>
                <a:gs pos="100000">
                  <a:srgbClr val="446A9C"/>
                </a:gs>
              </a:gsLst>
              <a:lin ang="5400000" scaled="1"/>
            </a:gradFill>
            <a:ln>
              <a:noFill/>
            </a:ln>
            <a:effectLst>
              <a:outerShdw blurRad="241300" dist="38100" dir="2700000" algn="tl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800" dirty="0">
                  <a:solidFill>
                    <a:srgbClr val="3D9391"/>
                  </a:solidFill>
                  <a:latin typeface="FZDaHei-B02S" panose="02010601030101010101" pitchFamily="2" charset="-122"/>
                  <a:ea typeface="FZDaHei-B02S" panose="02010601030101010101" pitchFamily="2" charset="-122"/>
                  <a:cs typeface="Yuppy SC" panose="020F0603040207020204" pitchFamily="34" charset="-122"/>
                </a:rPr>
                <a:t>看病</a:t>
              </a:r>
              <a:endParaRPr kumimoji="1" lang="en-US" altLang="zh-CN" sz="2800" dirty="0">
                <a:solidFill>
                  <a:srgbClr val="3D9391"/>
                </a:solidFill>
                <a:latin typeface="FZDaHei-B02S" panose="02010601030101010101" pitchFamily="2" charset="-122"/>
                <a:ea typeface="FZDaHei-B02S" panose="02010601030101010101" pitchFamily="2" charset="-122"/>
                <a:cs typeface="Yuppy SC" panose="020F0603040207020204" pitchFamily="34" charset="-122"/>
              </a:endParaRPr>
            </a:p>
            <a:p>
              <a:pPr algn="ctr"/>
              <a:r>
                <a:rPr kumimoji="1" lang="zh-CN" altLang="en-US" sz="2800" dirty="0">
                  <a:solidFill>
                    <a:srgbClr val="3D9391"/>
                  </a:solidFill>
                  <a:latin typeface="FZDaHei-B02S" panose="02010601030101010101" pitchFamily="2" charset="-122"/>
                  <a:ea typeface="FZDaHei-B02S" panose="02010601030101010101" pitchFamily="2" charset="-122"/>
                  <a:cs typeface="Yuppy SC" panose="020F0603040207020204" pitchFamily="34" charset="-122"/>
                </a:rPr>
                <a:t>难题</a:t>
              </a:r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81A30CE7-4259-5741-9905-1DD171CC40F2}"/>
                </a:ext>
              </a:extLst>
            </p:cNvPr>
            <p:cNvSpPr/>
            <p:nvPr/>
          </p:nvSpPr>
          <p:spPr>
            <a:xfrm>
              <a:off x="2408416" y="3095481"/>
              <a:ext cx="1703907" cy="16616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solidFill>
                  <a:srgbClr val="3D9391"/>
                </a:solidFill>
                <a:latin typeface="FZDaHei-B02S" panose="02010601030101010101" pitchFamily="2" charset="-122"/>
                <a:ea typeface="FZDaHei-B02S" panose="02010601030101010101" pitchFamily="2" charset="-122"/>
                <a:cs typeface="Yuppy SC" panose="020F0603040207020204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22CED5A-47B4-4549-A45F-87819F73269C}"/>
                </a:ext>
              </a:extLst>
            </p:cNvPr>
            <p:cNvSpPr txBox="1"/>
            <p:nvPr/>
          </p:nvSpPr>
          <p:spPr>
            <a:xfrm>
              <a:off x="2503831" y="3713303"/>
              <a:ext cx="14763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400" dirty="0">
                  <a:solidFill>
                    <a:srgbClr val="3D9391"/>
                  </a:solidFill>
                  <a:latin typeface="FZDaHei-B02S" panose="02010601030101010101" pitchFamily="2" charset="-122"/>
                  <a:ea typeface="FZDaHei-B02S" panose="02010601030101010101" pitchFamily="2" charset="-122"/>
                  <a:cs typeface="Yuppy SC" panose="020F0603040207020204" pitchFamily="34" charset="-122"/>
                </a:rPr>
                <a:t>看病难题</a:t>
              </a:r>
              <a:endParaRPr kumimoji="1" lang="en-US" altLang="zh-CN" sz="2400" dirty="0">
                <a:solidFill>
                  <a:srgbClr val="3D9391"/>
                </a:solidFill>
                <a:latin typeface="FZDaHei-B02S" panose="02010601030101010101" pitchFamily="2" charset="-122"/>
                <a:ea typeface="FZDaHei-B02S" panose="02010601030101010101" pitchFamily="2" charset="-122"/>
                <a:cs typeface="Yuppy SC" panose="020F0603040207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331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E9069AC-EE8E-EE40-B387-51014D6424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32" y="1161755"/>
            <a:ext cx="2833583" cy="50399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0BA60FC-D843-AA4E-8C33-3BA9A1F30E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479" y="1161755"/>
            <a:ext cx="2833583" cy="50399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4DD991D-D6BA-154E-8500-7576460AE1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419" y="1161755"/>
            <a:ext cx="2767203" cy="50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1">
            <a:extLst>
              <a:ext uri="{FF2B5EF4-FFF2-40B4-BE49-F238E27FC236}">
                <a16:creationId xmlns:a16="http://schemas.microsoft.com/office/drawing/2014/main" id="{99816683-1500-344F-B4D7-73AF582998A4}"/>
              </a:ext>
            </a:extLst>
          </p:cNvPr>
          <p:cNvSpPr txBox="1"/>
          <p:nvPr/>
        </p:nvSpPr>
        <p:spPr>
          <a:xfrm>
            <a:off x="406086" y="24401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复诊</a:t>
            </a:r>
          </a:p>
        </p:txBody>
      </p:sp>
    </p:spTree>
    <p:extLst>
      <p:ext uri="{BB962C8B-B14F-4D97-AF65-F5344CB8AC3E}">
        <p14:creationId xmlns:p14="http://schemas.microsoft.com/office/powerpoint/2010/main" val="1979745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CE87F2A-D870-F049-ACA8-13A1C6A7C3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940" y="1137290"/>
            <a:ext cx="2833583" cy="503999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A74A8D6-6FAC-1442-AF5C-A914546C37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859" y="1137290"/>
            <a:ext cx="2833583" cy="50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1DCB5C8-F39D-6548-92E0-060B752C6B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778" y="1137290"/>
            <a:ext cx="2833583" cy="50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1">
            <a:extLst>
              <a:ext uri="{FF2B5EF4-FFF2-40B4-BE49-F238E27FC236}">
                <a16:creationId xmlns:a16="http://schemas.microsoft.com/office/drawing/2014/main" id="{EB893A0C-5B14-9546-8BF0-1AE4E696EA1D}"/>
              </a:ext>
            </a:extLst>
          </p:cNvPr>
          <p:cNvSpPr txBox="1"/>
          <p:nvPr/>
        </p:nvSpPr>
        <p:spPr>
          <a:xfrm>
            <a:off x="406086" y="24401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社区</a:t>
            </a:r>
          </a:p>
        </p:txBody>
      </p:sp>
    </p:spTree>
    <p:extLst>
      <p:ext uri="{BB962C8B-B14F-4D97-AF65-F5344CB8AC3E}">
        <p14:creationId xmlns:p14="http://schemas.microsoft.com/office/powerpoint/2010/main" val="3934159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8EA7830-DDB8-1F45-AD5E-FF460810A0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15" y="1146471"/>
            <a:ext cx="2833583" cy="50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75AA58D-E501-4445-8BB6-BC9D55AD9E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593" y="1146471"/>
            <a:ext cx="2833583" cy="50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662966C-53A3-4D4A-97C4-93D64B4F27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54" y="1146471"/>
            <a:ext cx="2833583" cy="50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1">
            <a:extLst>
              <a:ext uri="{FF2B5EF4-FFF2-40B4-BE49-F238E27FC236}">
                <a16:creationId xmlns:a16="http://schemas.microsoft.com/office/drawing/2014/main" id="{167C0A16-C22D-184A-8482-1B4E1355A3F4}"/>
              </a:ext>
            </a:extLst>
          </p:cNvPr>
          <p:cNvSpPr txBox="1"/>
          <p:nvPr/>
        </p:nvSpPr>
        <p:spPr>
          <a:xfrm>
            <a:off x="406086" y="24401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社区</a:t>
            </a:r>
          </a:p>
        </p:txBody>
      </p:sp>
    </p:spTree>
    <p:extLst>
      <p:ext uri="{BB962C8B-B14F-4D97-AF65-F5344CB8AC3E}">
        <p14:creationId xmlns:p14="http://schemas.microsoft.com/office/powerpoint/2010/main" val="2075347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35">
            <a:extLst>
              <a:ext uri="{FF2B5EF4-FFF2-40B4-BE49-F238E27FC236}">
                <a16:creationId xmlns:a16="http://schemas.microsoft.com/office/drawing/2014/main" id="{893104B8-13C2-B849-9FD9-CDC8B4C78175}"/>
              </a:ext>
            </a:extLst>
          </p:cNvPr>
          <p:cNvSpPr/>
          <p:nvPr/>
        </p:nvSpPr>
        <p:spPr>
          <a:xfrm rot="2700000">
            <a:off x="5274303" y="-1604723"/>
            <a:ext cx="3177271" cy="3177271"/>
          </a:xfrm>
          <a:custGeom>
            <a:avLst/>
            <a:gdLst>
              <a:gd name="connsiteX0" fmla="*/ 0 w 3177271"/>
              <a:gd name="connsiteY0" fmla="*/ 3166723 h 3177271"/>
              <a:gd name="connsiteX1" fmla="*/ 3166723 w 3177271"/>
              <a:gd name="connsiteY1" fmla="*/ 0 h 3177271"/>
              <a:gd name="connsiteX2" fmla="*/ 3177271 w 3177271"/>
              <a:gd name="connsiteY2" fmla="*/ 0 h 3177271"/>
              <a:gd name="connsiteX3" fmla="*/ 3177271 w 3177271"/>
              <a:gd name="connsiteY3" fmla="*/ 3177271 h 3177271"/>
              <a:gd name="connsiteX4" fmla="*/ 0 w 3177271"/>
              <a:gd name="connsiteY4" fmla="*/ 3177271 h 317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7271" h="3177271">
                <a:moveTo>
                  <a:pt x="0" y="3166723"/>
                </a:moveTo>
                <a:lnTo>
                  <a:pt x="3166723" y="0"/>
                </a:lnTo>
                <a:lnTo>
                  <a:pt x="3177271" y="0"/>
                </a:lnTo>
                <a:lnTo>
                  <a:pt x="3177271" y="3177271"/>
                </a:lnTo>
                <a:lnTo>
                  <a:pt x="0" y="31772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 24">
            <a:extLst>
              <a:ext uri="{FF2B5EF4-FFF2-40B4-BE49-F238E27FC236}">
                <a16:creationId xmlns:a16="http://schemas.microsoft.com/office/drawing/2014/main" id="{F345DD17-4D87-8A4F-A82C-7603147E2F9A}"/>
              </a:ext>
            </a:extLst>
          </p:cNvPr>
          <p:cNvSpPr/>
          <p:nvPr/>
        </p:nvSpPr>
        <p:spPr>
          <a:xfrm rot="2700000">
            <a:off x="11812376" y="1930927"/>
            <a:ext cx="816398" cy="816398"/>
          </a:xfrm>
          <a:custGeom>
            <a:avLst/>
            <a:gdLst>
              <a:gd name="connsiteX0" fmla="*/ 0 w 816398"/>
              <a:gd name="connsiteY0" fmla="*/ 0 h 816398"/>
              <a:gd name="connsiteX1" fmla="*/ 816398 w 816398"/>
              <a:gd name="connsiteY1" fmla="*/ 816398 h 816398"/>
              <a:gd name="connsiteX2" fmla="*/ 0 w 816398"/>
              <a:gd name="connsiteY2" fmla="*/ 816398 h 8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6398" h="816398">
                <a:moveTo>
                  <a:pt x="0" y="0"/>
                </a:moveTo>
                <a:lnTo>
                  <a:pt x="816398" y="816398"/>
                </a:lnTo>
                <a:lnTo>
                  <a:pt x="0" y="8163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 50">
            <a:extLst>
              <a:ext uri="{FF2B5EF4-FFF2-40B4-BE49-F238E27FC236}">
                <a16:creationId xmlns:a16="http://schemas.microsoft.com/office/drawing/2014/main" id="{10CC2EF0-17D2-7742-868C-D278EC6816E1}"/>
              </a:ext>
            </a:extLst>
          </p:cNvPr>
          <p:cNvSpPr/>
          <p:nvPr/>
        </p:nvSpPr>
        <p:spPr>
          <a:xfrm rot="2700000">
            <a:off x="-436148" y="6200721"/>
            <a:ext cx="1716663" cy="414787"/>
          </a:xfrm>
          <a:custGeom>
            <a:avLst/>
            <a:gdLst>
              <a:gd name="connsiteX0" fmla="*/ 0 w 1716663"/>
              <a:gd name="connsiteY0" fmla="*/ 0 h 414787"/>
              <a:gd name="connsiteX1" fmla="*/ 1716663 w 1716663"/>
              <a:gd name="connsiteY1" fmla="*/ 0 h 414787"/>
              <a:gd name="connsiteX2" fmla="*/ 1301876 w 1716663"/>
              <a:gd name="connsiteY2" fmla="*/ 414787 h 414787"/>
              <a:gd name="connsiteX3" fmla="*/ 414787 w 1716663"/>
              <a:gd name="connsiteY3" fmla="*/ 414787 h 41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6663" h="414787">
                <a:moveTo>
                  <a:pt x="0" y="0"/>
                </a:moveTo>
                <a:lnTo>
                  <a:pt x="1716663" y="0"/>
                </a:lnTo>
                <a:lnTo>
                  <a:pt x="1301876" y="414787"/>
                </a:lnTo>
                <a:lnTo>
                  <a:pt x="414787" y="41478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任意多边形 48">
            <a:extLst>
              <a:ext uri="{FF2B5EF4-FFF2-40B4-BE49-F238E27FC236}">
                <a16:creationId xmlns:a16="http://schemas.microsoft.com/office/drawing/2014/main" id="{893BC8A4-AC29-9548-B27F-4FFA1D5BB7B4}"/>
              </a:ext>
            </a:extLst>
          </p:cNvPr>
          <p:cNvSpPr/>
          <p:nvPr/>
        </p:nvSpPr>
        <p:spPr>
          <a:xfrm rot="2700000">
            <a:off x="-337104" y="6508630"/>
            <a:ext cx="925070" cy="462535"/>
          </a:xfrm>
          <a:custGeom>
            <a:avLst/>
            <a:gdLst>
              <a:gd name="connsiteX0" fmla="*/ 0 w 925070"/>
              <a:gd name="connsiteY0" fmla="*/ 0 h 462535"/>
              <a:gd name="connsiteX1" fmla="*/ 925070 w 925070"/>
              <a:gd name="connsiteY1" fmla="*/ 0 h 462535"/>
              <a:gd name="connsiteX2" fmla="*/ 462535 w 925070"/>
              <a:gd name="connsiteY2" fmla="*/ 462535 h 46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5070" h="462535">
                <a:moveTo>
                  <a:pt x="0" y="0"/>
                </a:moveTo>
                <a:lnTo>
                  <a:pt x="925070" y="0"/>
                </a:lnTo>
                <a:lnTo>
                  <a:pt x="462535" y="4625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4" name="直接连接符 25">
            <a:extLst>
              <a:ext uri="{FF2B5EF4-FFF2-40B4-BE49-F238E27FC236}">
                <a16:creationId xmlns:a16="http://schemas.microsoft.com/office/drawing/2014/main" id="{191D6C3C-01D9-504D-881B-FCF8BBBC458E}"/>
              </a:ext>
            </a:extLst>
          </p:cNvPr>
          <p:cNvCxnSpPr/>
          <p:nvPr/>
        </p:nvCxnSpPr>
        <p:spPr>
          <a:xfrm>
            <a:off x="5603465" y="1386348"/>
            <a:ext cx="1259473" cy="125947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26">
            <a:extLst>
              <a:ext uri="{FF2B5EF4-FFF2-40B4-BE49-F238E27FC236}">
                <a16:creationId xmlns:a16="http://schemas.microsoft.com/office/drawing/2014/main" id="{A04655AD-9E3E-F544-BD20-D1A0BFEF612A}"/>
              </a:ext>
            </a:extLst>
          </p:cNvPr>
          <p:cNvCxnSpPr/>
          <p:nvPr/>
        </p:nvCxnSpPr>
        <p:spPr>
          <a:xfrm>
            <a:off x="6664077" y="2282916"/>
            <a:ext cx="1259473" cy="1259473"/>
          </a:xfrm>
          <a:prstGeom prst="line">
            <a:avLst/>
          </a:prstGeom>
          <a:ln>
            <a:solidFill>
              <a:srgbClr val="3A3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任意多边形 29">
            <a:extLst>
              <a:ext uri="{FF2B5EF4-FFF2-40B4-BE49-F238E27FC236}">
                <a16:creationId xmlns:a16="http://schemas.microsoft.com/office/drawing/2014/main" id="{D56BA864-3043-E44F-9D7E-95050A640ECB}"/>
              </a:ext>
            </a:extLst>
          </p:cNvPr>
          <p:cNvSpPr/>
          <p:nvPr/>
        </p:nvSpPr>
        <p:spPr>
          <a:xfrm rot="2700000">
            <a:off x="11987103" y="6511803"/>
            <a:ext cx="307527" cy="532977"/>
          </a:xfrm>
          <a:custGeom>
            <a:avLst/>
            <a:gdLst>
              <a:gd name="connsiteX0" fmla="*/ 0 w 307527"/>
              <a:gd name="connsiteY0" fmla="*/ 0 h 532977"/>
              <a:gd name="connsiteX1" fmla="*/ 307527 w 307527"/>
              <a:gd name="connsiteY1" fmla="*/ 307527 h 532977"/>
              <a:gd name="connsiteX2" fmla="*/ 82077 w 307527"/>
              <a:gd name="connsiteY2" fmla="*/ 532977 h 532977"/>
              <a:gd name="connsiteX3" fmla="*/ 0 w 307527"/>
              <a:gd name="connsiteY3" fmla="*/ 532977 h 53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527" h="532977">
                <a:moveTo>
                  <a:pt x="0" y="0"/>
                </a:moveTo>
                <a:lnTo>
                  <a:pt x="307527" y="307527"/>
                </a:lnTo>
                <a:lnTo>
                  <a:pt x="82077" y="532977"/>
                </a:lnTo>
                <a:lnTo>
                  <a:pt x="0" y="5329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9" name="直接连接符 28">
            <a:extLst>
              <a:ext uri="{FF2B5EF4-FFF2-40B4-BE49-F238E27FC236}">
                <a16:creationId xmlns:a16="http://schemas.microsoft.com/office/drawing/2014/main" id="{A065E492-357D-AD4E-925C-10BD8C014881}"/>
              </a:ext>
            </a:extLst>
          </p:cNvPr>
          <p:cNvCxnSpPr/>
          <p:nvPr/>
        </p:nvCxnSpPr>
        <p:spPr>
          <a:xfrm>
            <a:off x="8519094" y="4133042"/>
            <a:ext cx="3014169" cy="295998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占位符 6">
            <a:extLst>
              <a:ext uri="{FF2B5EF4-FFF2-40B4-BE49-F238E27FC236}">
                <a16:creationId xmlns:a16="http://schemas.microsoft.com/office/drawing/2014/main" id="{EB8234F8-4CB2-7548-82D2-43C68A9323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1" r="17991"/>
          <a:stretch>
            <a:fillRect/>
          </a:stretch>
        </p:blipFill>
        <p:spPr>
          <a:xfrm>
            <a:off x="6951430" y="97377"/>
            <a:ext cx="4493340" cy="4493340"/>
          </a:xfrm>
          <a:custGeom>
            <a:avLst/>
            <a:gdLst>
              <a:gd name="connsiteX0" fmla="*/ 2246670 w 4493340"/>
              <a:gd name="connsiteY0" fmla="*/ 0 h 4493340"/>
              <a:gd name="connsiteX1" fmla="*/ 4493340 w 4493340"/>
              <a:gd name="connsiteY1" fmla="*/ 2246670 h 4493340"/>
              <a:gd name="connsiteX2" fmla="*/ 2246670 w 4493340"/>
              <a:gd name="connsiteY2" fmla="*/ 4493340 h 4493340"/>
              <a:gd name="connsiteX3" fmla="*/ 0 w 4493340"/>
              <a:gd name="connsiteY3" fmla="*/ 2246670 h 449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3340" h="4493340">
                <a:moveTo>
                  <a:pt x="2246670" y="0"/>
                </a:moveTo>
                <a:lnTo>
                  <a:pt x="4493340" y="2246670"/>
                </a:lnTo>
                <a:lnTo>
                  <a:pt x="2246670" y="4493340"/>
                </a:lnTo>
                <a:lnTo>
                  <a:pt x="0" y="2246670"/>
                </a:lnTo>
                <a:close/>
              </a:path>
            </a:pathLst>
          </a:custGeom>
        </p:spPr>
      </p:pic>
      <p:pic>
        <p:nvPicPr>
          <p:cNvPr id="21" name="图片占位符 7">
            <a:extLst>
              <a:ext uri="{FF2B5EF4-FFF2-40B4-BE49-F238E27FC236}">
                <a16:creationId xmlns:a16="http://schemas.microsoft.com/office/drawing/2014/main" id="{D2B20BB2-B26F-114C-AF8C-8923DCDBD0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6" r="7076"/>
          <a:stretch>
            <a:fillRect/>
          </a:stretch>
        </p:blipFill>
        <p:spPr>
          <a:xfrm>
            <a:off x="9282614" y="-29214"/>
            <a:ext cx="2937962" cy="2284770"/>
          </a:xfrm>
          <a:custGeom>
            <a:avLst/>
            <a:gdLst>
              <a:gd name="connsiteX0" fmla="*/ 38102 w 2937962"/>
              <a:gd name="connsiteY0" fmla="*/ 0 h 2284770"/>
              <a:gd name="connsiteX1" fmla="*/ 2937962 w 2937962"/>
              <a:gd name="connsiteY1" fmla="*/ 0 h 2284770"/>
              <a:gd name="connsiteX2" fmla="*/ 2937962 w 2937962"/>
              <a:gd name="connsiteY2" fmla="*/ 1593478 h 2284770"/>
              <a:gd name="connsiteX3" fmla="*/ 2246670 w 2937962"/>
              <a:gd name="connsiteY3" fmla="*/ 2284770 h 2284770"/>
              <a:gd name="connsiteX4" fmla="*/ 0 w 2937962"/>
              <a:gd name="connsiteY4" fmla="*/ 38100 h 228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7962" h="2284770">
                <a:moveTo>
                  <a:pt x="38102" y="0"/>
                </a:moveTo>
                <a:lnTo>
                  <a:pt x="2937962" y="0"/>
                </a:lnTo>
                <a:lnTo>
                  <a:pt x="2937962" y="1593478"/>
                </a:lnTo>
                <a:lnTo>
                  <a:pt x="2246670" y="2284770"/>
                </a:lnTo>
                <a:lnTo>
                  <a:pt x="0" y="38100"/>
                </a:lnTo>
                <a:close/>
              </a:path>
            </a:pathLst>
          </a:custGeom>
        </p:spPr>
      </p:pic>
      <p:pic>
        <p:nvPicPr>
          <p:cNvPr id="22" name="图片占位符 4">
            <a:extLst>
              <a:ext uri="{FF2B5EF4-FFF2-40B4-BE49-F238E27FC236}">
                <a16:creationId xmlns:a16="http://schemas.microsoft.com/office/drawing/2014/main" id="{401BF2CE-30A4-AE49-A0D9-CDA9ED3ACD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8" r="30098"/>
          <a:stretch>
            <a:fillRect/>
          </a:stretch>
        </p:blipFill>
        <p:spPr>
          <a:xfrm>
            <a:off x="9312112" y="2427620"/>
            <a:ext cx="2908463" cy="4493340"/>
          </a:xfrm>
          <a:custGeom>
            <a:avLst/>
            <a:gdLst>
              <a:gd name="connsiteX0" fmla="*/ 2246670 w 2908463"/>
              <a:gd name="connsiteY0" fmla="*/ 0 h 4493340"/>
              <a:gd name="connsiteX1" fmla="*/ 2908463 w 2908463"/>
              <a:gd name="connsiteY1" fmla="*/ 661793 h 4493340"/>
              <a:gd name="connsiteX2" fmla="*/ 2908463 w 2908463"/>
              <a:gd name="connsiteY2" fmla="*/ 3831546 h 4493340"/>
              <a:gd name="connsiteX3" fmla="*/ 2246670 w 2908463"/>
              <a:gd name="connsiteY3" fmla="*/ 4493340 h 4493340"/>
              <a:gd name="connsiteX4" fmla="*/ 0 w 2908463"/>
              <a:gd name="connsiteY4" fmla="*/ 2246670 h 449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8463" h="4493340">
                <a:moveTo>
                  <a:pt x="2246670" y="0"/>
                </a:moveTo>
                <a:lnTo>
                  <a:pt x="2908463" y="661793"/>
                </a:lnTo>
                <a:lnTo>
                  <a:pt x="2908463" y="3831546"/>
                </a:lnTo>
                <a:lnTo>
                  <a:pt x="2246670" y="4493340"/>
                </a:lnTo>
                <a:lnTo>
                  <a:pt x="0" y="2246670"/>
                </a:lnTo>
                <a:close/>
              </a:path>
            </a:pathLst>
          </a:custGeom>
        </p:spPr>
      </p:pic>
      <p:sp>
        <p:nvSpPr>
          <p:cNvPr id="23" name="TextBox 42">
            <a:extLst>
              <a:ext uri="{FF2B5EF4-FFF2-40B4-BE49-F238E27FC236}">
                <a16:creationId xmlns:a16="http://schemas.microsoft.com/office/drawing/2014/main" id="{750FFEE8-DFC5-5846-B0D4-98162FD45EA1}"/>
              </a:ext>
            </a:extLst>
          </p:cNvPr>
          <p:cNvSpPr txBox="1"/>
          <p:nvPr/>
        </p:nvSpPr>
        <p:spPr>
          <a:xfrm>
            <a:off x="2169516" y="2912652"/>
            <a:ext cx="2698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396413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51">
            <a:extLst>
              <a:ext uri="{FF2B5EF4-FFF2-40B4-BE49-F238E27FC236}">
                <a16:creationId xmlns:a16="http://schemas.microsoft.com/office/drawing/2014/main" id="{6582D78D-0CAE-2A42-BE2C-8C894DA4B3E8}"/>
              </a:ext>
            </a:extLst>
          </p:cNvPr>
          <p:cNvSpPr txBox="1"/>
          <p:nvPr/>
        </p:nvSpPr>
        <p:spPr>
          <a:xfrm>
            <a:off x="439338" y="24401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中医</a:t>
            </a:r>
            <a:endParaRPr lang="en-US" altLang="zh-CN" b="1" dirty="0">
              <a:solidFill>
                <a:schemeClr val="tx2">
                  <a:lumMod val="50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5FCBDCAF-04DB-0641-89CE-D02290937F73}"/>
              </a:ext>
            </a:extLst>
          </p:cNvPr>
          <p:cNvSpPr>
            <a:spLocks noEditPoints="1"/>
          </p:cNvSpPr>
          <p:nvPr/>
        </p:nvSpPr>
        <p:spPr bwMode="auto">
          <a:xfrm>
            <a:off x="1673967" y="1897271"/>
            <a:ext cx="1133558" cy="1133559"/>
          </a:xfrm>
          <a:prstGeom prst="diamond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9AD21DF2-27C5-1D47-9DB5-2B3897307502}"/>
              </a:ext>
            </a:extLst>
          </p:cNvPr>
          <p:cNvSpPr>
            <a:spLocks noEditPoints="1"/>
          </p:cNvSpPr>
          <p:nvPr/>
        </p:nvSpPr>
        <p:spPr bwMode="auto">
          <a:xfrm>
            <a:off x="1650892" y="1382404"/>
            <a:ext cx="301465" cy="300566"/>
          </a:xfrm>
          <a:prstGeom prst="diamond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11">
            <a:extLst>
              <a:ext uri="{FF2B5EF4-FFF2-40B4-BE49-F238E27FC236}">
                <a16:creationId xmlns:a16="http://schemas.microsoft.com/office/drawing/2014/main" id="{801AE785-BCD9-664F-9CB4-3F1C972B6C9B}"/>
              </a:ext>
            </a:extLst>
          </p:cNvPr>
          <p:cNvSpPr>
            <a:spLocks noEditPoints="1"/>
          </p:cNvSpPr>
          <p:nvPr/>
        </p:nvSpPr>
        <p:spPr bwMode="auto">
          <a:xfrm>
            <a:off x="6989591" y="1382404"/>
            <a:ext cx="301465" cy="300566"/>
          </a:xfrm>
          <a:prstGeom prst="diamond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id="{9ECF39F1-520E-7248-9B4C-0970CC8AB105}"/>
              </a:ext>
            </a:extLst>
          </p:cNvPr>
          <p:cNvSpPr txBox="1"/>
          <p:nvPr/>
        </p:nvSpPr>
        <p:spPr>
          <a:xfrm>
            <a:off x="2000320" y="1306285"/>
            <a:ext cx="757472" cy="434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中医</a:t>
            </a:r>
            <a:endParaRPr lang="id-ID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CE73C224-701E-6348-9DA4-72705801665D}"/>
              </a:ext>
            </a:extLst>
          </p:cNvPr>
          <p:cNvSpPr txBox="1"/>
          <p:nvPr/>
        </p:nvSpPr>
        <p:spPr>
          <a:xfrm>
            <a:off x="2879875" y="2000123"/>
            <a:ext cx="2711921" cy="876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40000"/>
                    <a:lumOff val="6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中西医的根本区别在于，中医是一门医学理论，要治病该怎么做的理论，其理论能够诠释自己</a:t>
            </a:r>
            <a:endParaRPr lang="id-ID" sz="1200" dirty="0">
              <a:solidFill>
                <a:schemeClr val="tx1">
                  <a:lumMod val="40000"/>
                  <a:lumOff val="6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AB2DE96D-6ECF-8E46-A960-898C913C7D07}"/>
              </a:ext>
            </a:extLst>
          </p:cNvPr>
          <p:cNvSpPr txBox="1"/>
          <p:nvPr/>
        </p:nvSpPr>
        <p:spPr>
          <a:xfrm>
            <a:off x="7339019" y="1306285"/>
            <a:ext cx="757472" cy="434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西</a:t>
            </a:r>
            <a:r>
              <a:rPr lang="zh-CN" altLang="id-ID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医</a:t>
            </a:r>
            <a:endParaRPr lang="id-ID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TextBox 13">
            <a:extLst>
              <a:ext uri="{FF2B5EF4-FFF2-40B4-BE49-F238E27FC236}">
                <a16:creationId xmlns:a16="http://schemas.microsoft.com/office/drawing/2014/main" id="{798E2480-12D0-914D-BE9D-D03647FB50D7}"/>
              </a:ext>
            </a:extLst>
          </p:cNvPr>
          <p:cNvSpPr txBox="1"/>
          <p:nvPr/>
        </p:nvSpPr>
        <p:spPr>
          <a:xfrm>
            <a:off x="8218574" y="2000123"/>
            <a:ext cx="2711921" cy="951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西医是一门技术，没有怎么治病的理论，全仰仗、生物学、生物物理学、生物化学来解释自己。</a:t>
            </a:r>
            <a:endParaRPr lang="id-ID" sz="1200" dirty="0">
              <a:solidFill>
                <a:schemeClr val="tx2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cxnSp>
        <p:nvCxnSpPr>
          <p:cNvPr id="90" name="Straight Connector 93">
            <a:extLst>
              <a:ext uri="{FF2B5EF4-FFF2-40B4-BE49-F238E27FC236}">
                <a16:creationId xmlns:a16="http://schemas.microsoft.com/office/drawing/2014/main" id="{A9E31B01-3C90-A54E-BFA3-BDB8A3E84575}"/>
              </a:ext>
            </a:extLst>
          </p:cNvPr>
          <p:cNvCxnSpPr>
            <a:cxnSpLocks/>
          </p:cNvCxnSpPr>
          <p:nvPr/>
        </p:nvCxnSpPr>
        <p:spPr>
          <a:xfrm>
            <a:off x="6320373" y="1370984"/>
            <a:ext cx="0" cy="4357711"/>
          </a:xfrm>
          <a:prstGeom prst="line">
            <a:avLst/>
          </a:prstGeom>
          <a:ln w="12700">
            <a:solidFill>
              <a:schemeClr val="tx2"/>
            </a:solidFill>
            <a:prstDash val="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Freeform 11">
            <a:extLst>
              <a:ext uri="{FF2B5EF4-FFF2-40B4-BE49-F238E27FC236}">
                <a16:creationId xmlns:a16="http://schemas.microsoft.com/office/drawing/2014/main" id="{E54DCFB7-8317-1E4A-BB2E-2441ED83479D}"/>
              </a:ext>
            </a:extLst>
          </p:cNvPr>
          <p:cNvSpPr>
            <a:spLocks noEditPoints="1"/>
          </p:cNvSpPr>
          <p:nvPr/>
        </p:nvSpPr>
        <p:spPr bwMode="auto">
          <a:xfrm rot="5400000">
            <a:off x="1674558" y="2584843"/>
            <a:ext cx="564066" cy="562384"/>
          </a:xfrm>
          <a:prstGeom prst="diamond">
            <a:avLst/>
          </a:prstGeom>
          <a:solidFill>
            <a:schemeClr val="accent4">
              <a:alpha val="6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1" name="Freeform 11">
            <a:extLst>
              <a:ext uri="{FF2B5EF4-FFF2-40B4-BE49-F238E27FC236}">
                <a16:creationId xmlns:a16="http://schemas.microsoft.com/office/drawing/2014/main" id="{68F19567-A176-CA4C-A978-B8D397D6EA87}"/>
              </a:ext>
            </a:extLst>
          </p:cNvPr>
          <p:cNvSpPr>
            <a:spLocks noEditPoints="1"/>
          </p:cNvSpPr>
          <p:nvPr/>
        </p:nvSpPr>
        <p:spPr bwMode="auto">
          <a:xfrm rot="5400000">
            <a:off x="1728639" y="2475545"/>
            <a:ext cx="384003" cy="382857"/>
          </a:xfrm>
          <a:prstGeom prst="diamond">
            <a:avLst/>
          </a:prstGeom>
          <a:solidFill>
            <a:schemeClr val="accent4">
              <a:alpha val="6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2" name="Freeform 11">
            <a:extLst>
              <a:ext uri="{FF2B5EF4-FFF2-40B4-BE49-F238E27FC236}">
                <a16:creationId xmlns:a16="http://schemas.microsoft.com/office/drawing/2014/main" id="{8B7D5516-9174-9640-ABFA-731ED9B56FFB}"/>
              </a:ext>
            </a:extLst>
          </p:cNvPr>
          <p:cNvSpPr>
            <a:spLocks noEditPoints="1"/>
          </p:cNvSpPr>
          <p:nvPr/>
        </p:nvSpPr>
        <p:spPr bwMode="auto">
          <a:xfrm rot="5400000">
            <a:off x="1664209" y="2076093"/>
            <a:ext cx="384003" cy="382857"/>
          </a:xfrm>
          <a:prstGeom prst="diamond">
            <a:avLst/>
          </a:prstGeom>
          <a:solidFill>
            <a:schemeClr val="accent4">
              <a:alpha val="6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45AFE95A-3ECC-1E45-A027-7AEED4D9A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4711" y="2197942"/>
            <a:ext cx="482340" cy="48234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5DD55F69-BAF2-4E49-B2E7-A82BCB081506}"/>
              </a:ext>
            </a:extLst>
          </p:cNvPr>
          <p:cNvGrpSpPr/>
          <p:nvPr/>
        </p:nvGrpSpPr>
        <p:grpSpPr>
          <a:xfrm>
            <a:off x="6927371" y="1897271"/>
            <a:ext cx="1238335" cy="1133559"/>
            <a:chOff x="6468964" y="2100549"/>
            <a:chExt cx="1140499" cy="1044000"/>
          </a:xfrm>
        </p:grpSpPr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FB72D0BF-FC4B-9C46-9AB9-21E2D8FC9F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7520" y="2100549"/>
              <a:ext cx="1044000" cy="104400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id="{87D444D3-E5EF-5149-9122-FC1C8148D8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68964" y="2253647"/>
              <a:ext cx="519501" cy="517952"/>
            </a:xfrm>
            <a:prstGeom prst="diamond">
              <a:avLst/>
            </a:pr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id="{30551CD3-BDF1-CC49-B052-E7D6FE322F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55799" y="2561687"/>
              <a:ext cx="353664" cy="352609"/>
            </a:xfrm>
            <a:prstGeom prst="diamond">
              <a:avLst/>
            </a:pr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Freeform 11">
              <a:extLst>
                <a:ext uri="{FF2B5EF4-FFF2-40B4-BE49-F238E27FC236}">
                  <a16:creationId xmlns:a16="http://schemas.microsoft.com/office/drawing/2014/main" id="{EBFBAAB7-935A-3843-8AD3-74250F9E6B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84670" y="2162010"/>
              <a:ext cx="353664" cy="352609"/>
            </a:xfrm>
            <a:prstGeom prst="diamond">
              <a:avLst/>
            </a:pr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pic>
          <p:nvPicPr>
            <p:cNvPr id="120" name="图形 119">
              <a:extLst>
                <a:ext uri="{FF2B5EF4-FFF2-40B4-BE49-F238E27FC236}">
                  <a16:creationId xmlns:a16="http://schemas.microsoft.com/office/drawing/2014/main" id="{7181370C-0E20-B349-8DB7-7A21ADE1C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820816" y="2408472"/>
              <a:ext cx="384938" cy="384938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CE047773-C12F-FB42-B734-F1EFD99DE859}"/>
              </a:ext>
            </a:extLst>
          </p:cNvPr>
          <p:cNvGrpSpPr/>
          <p:nvPr/>
        </p:nvGrpSpPr>
        <p:grpSpPr>
          <a:xfrm>
            <a:off x="1723491" y="3585096"/>
            <a:ext cx="3745592" cy="291281"/>
            <a:chOff x="2170494" y="3596967"/>
            <a:chExt cx="3449667" cy="26826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DAD534C-9CC6-DC4C-9FB5-AD407A5CE8E4}"/>
                </a:ext>
              </a:extLst>
            </p:cNvPr>
            <p:cNvSpPr/>
            <p:nvPr/>
          </p:nvSpPr>
          <p:spPr>
            <a:xfrm>
              <a:off x="2170494" y="3596967"/>
              <a:ext cx="3449667" cy="267752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3215CD7B-87F9-C243-805E-F62EE376ED83}"/>
                </a:ext>
              </a:extLst>
            </p:cNvPr>
            <p:cNvGrpSpPr/>
            <p:nvPr/>
          </p:nvGrpSpPr>
          <p:grpSpPr>
            <a:xfrm>
              <a:off x="2170494" y="3596967"/>
              <a:ext cx="3276265" cy="268268"/>
              <a:chOff x="2170494" y="3451827"/>
              <a:chExt cx="3276265" cy="268268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748B0CA-8114-9542-A9C2-69A5BFCA9A1F}"/>
                  </a:ext>
                </a:extLst>
              </p:cNvPr>
              <p:cNvSpPr/>
              <p:nvPr/>
            </p:nvSpPr>
            <p:spPr>
              <a:xfrm>
                <a:off x="2170494" y="3451827"/>
                <a:ext cx="807516" cy="26826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309C96AE-21D6-D544-8160-0995CD593F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72295" y="3467094"/>
                <a:ext cx="734105" cy="246221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>
                <a:sp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1000" b="1" dirty="0">
                    <a:solidFill>
                      <a:schemeClr val="bg2"/>
                    </a:solidFill>
                    <a:latin typeface="微软雅黑" pitchFamily="34" charset="-122"/>
                    <a:ea typeface="微软雅黑" pitchFamily="34" charset="-122"/>
                  </a:rPr>
                  <a:t>价格低</a:t>
                </a:r>
                <a:endParaRPr lang="en-US" altLang="zh-CN" sz="10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92" name="TextBox 8">
                <a:extLst>
                  <a:ext uri="{FF2B5EF4-FFF2-40B4-BE49-F238E27FC236}">
                    <a16:creationId xmlns:a16="http://schemas.microsoft.com/office/drawing/2014/main" id="{96A35946-E612-B540-8013-583D7755E018}"/>
                  </a:ext>
                </a:extLst>
              </p:cNvPr>
              <p:cNvSpPr txBox="1"/>
              <p:nvPr/>
            </p:nvSpPr>
            <p:spPr>
              <a:xfrm>
                <a:off x="2978010" y="3472548"/>
                <a:ext cx="2468749" cy="226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0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望闻问切，不需要借助仪器检查，价格低</a:t>
                </a:r>
                <a:endParaRPr lang="en-US" altLang="zh-CN" sz="10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F515BA09-4FD3-D24D-A939-D2DC979C8F39}"/>
              </a:ext>
            </a:extLst>
          </p:cNvPr>
          <p:cNvGrpSpPr/>
          <p:nvPr/>
        </p:nvGrpSpPr>
        <p:grpSpPr>
          <a:xfrm>
            <a:off x="1723491" y="4080785"/>
            <a:ext cx="3745592" cy="290722"/>
            <a:chOff x="2170494" y="3850298"/>
            <a:chExt cx="3449667" cy="26775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6A164D4-6A70-334E-98A8-503F8F16AD9A}"/>
                </a:ext>
              </a:extLst>
            </p:cNvPr>
            <p:cNvSpPr/>
            <p:nvPr/>
          </p:nvSpPr>
          <p:spPr>
            <a:xfrm>
              <a:off x="2315563" y="3850298"/>
              <a:ext cx="3304598" cy="26775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3CF4648-872F-6741-9F44-6A693599D374}"/>
                </a:ext>
              </a:extLst>
            </p:cNvPr>
            <p:cNvSpPr/>
            <p:nvPr/>
          </p:nvSpPr>
          <p:spPr>
            <a:xfrm>
              <a:off x="2170494" y="3850298"/>
              <a:ext cx="807516" cy="26775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Content Placeholder 2">
              <a:extLst>
                <a:ext uri="{FF2B5EF4-FFF2-40B4-BE49-F238E27FC236}">
                  <a16:creationId xmlns:a16="http://schemas.microsoft.com/office/drawing/2014/main" id="{5B235134-2EAB-3B44-8EAC-96084211407B}"/>
                </a:ext>
              </a:extLst>
            </p:cNvPr>
            <p:cNvSpPr txBox="1">
              <a:spLocks/>
            </p:cNvSpPr>
            <p:nvPr/>
          </p:nvSpPr>
          <p:spPr>
            <a:xfrm>
              <a:off x="2170494" y="3866340"/>
              <a:ext cx="835291" cy="24622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0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机体损伤小</a:t>
              </a:r>
              <a:endParaRPr lang="en-US" altLang="zh-CN" sz="1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6" name="TextBox 8">
              <a:extLst>
                <a:ext uri="{FF2B5EF4-FFF2-40B4-BE49-F238E27FC236}">
                  <a16:creationId xmlns:a16="http://schemas.microsoft.com/office/drawing/2014/main" id="{E97154D5-8EBA-D545-A954-D46DCCFFE1DF}"/>
                </a:ext>
              </a:extLst>
            </p:cNvPr>
            <p:cNvSpPr txBox="1"/>
            <p:nvPr/>
          </p:nvSpPr>
          <p:spPr>
            <a:xfrm>
              <a:off x="2978010" y="3873009"/>
              <a:ext cx="2481465" cy="226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0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不需要手术，对机体损伤微乎其微</a:t>
              </a:r>
              <a:endParaRPr lang="en-US" altLang="zh-CN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B676B1CC-9234-A943-8D54-736A28A6B153}"/>
              </a:ext>
            </a:extLst>
          </p:cNvPr>
          <p:cNvGrpSpPr/>
          <p:nvPr/>
        </p:nvGrpSpPr>
        <p:grpSpPr>
          <a:xfrm>
            <a:off x="1723491" y="4601136"/>
            <a:ext cx="3745592" cy="290722"/>
            <a:chOff x="2170494" y="4271481"/>
            <a:chExt cx="3449667" cy="267753"/>
          </a:xfrm>
        </p:grpSpPr>
        <p:sp>
          <p:nvSpPr>
            <p:cNvPr id="42" name="Rectangle 42">
              <a:extLst>
                <a:ext uri="{FF2B5EF4-FFF2-40B4-BE49-F238E27FC236}">
                  <a16:creationId xmlns:a16="http://schemas.microsoft.com/office/drawing/2014/main" id="{AB2D201A-2E16-5742-9ACE-1149ACAC4187}"/>
                </a:ext>
              </a:extLst>
            </p:cNvPr>
            <p:cNvSpPr/>
            <p:nvPr/>
          </p:nvSpPr>
          <p:spPr>
            <a:xfrm>
              <a:off x="2315563" y="4271481"/>
              <a:ext cx="3304598" cy="26775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3">
              <a:extLst>
                <a:ext uri="{FF2B5EF4-FFF2-40B4-BE49-F238E27FC236}">
                  <a16:creationId xmlns:a16="http://schemas.microsoft.com/office/drawing/2014/main" id="{816AAF47-A3B3-1446-8F60-5D1CB321B91A}"/>
                </a:ext>
              </a:extLst>
            </p:cNvPr>
            <p:cNvSpPr/>
            <p:nvPr/>
          </p:nvSpPr>
          <p:spPr>
            <a:xfrm>
              <a:off x="2170494" y="4271481"/>
              <a:ext cx="826149" cy="26775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Content Placeholder 2">
              <a:extLst>
                <a:ext uri="{FF2B5EF4-FFF2-40B4-BE49-F238E27FC236}">
                  <a16:creationId xmlns:a16="http://schemas.microsoft.com/office/drawing/2014/main" id="{89B4CABB-A1A4-3C49-92FF-450D5D4F84A5}"/>
                </a:ext>
              </a:extLst>
            </p:cNvPr>
            <p:cNvSpPr txBox="1">
              <a:spLocks/>
            </p:cNvSpPr>
            <p:nvPr/>
          </p:nvSpPr>
          <p:spPr>
            <a:xfrm>
              <a:off x="2170494" y="4282246"/>
              <a:ext cx="750014" cy="24622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0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副作用小</a:t>
              </a:r>
              <a:endParaRPr lang="en-US" altLang="zh-CN" sz="1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7" name="TextBox 8">
              <a:extLst>
                <a:ext uri="{FF2B5EF4-FFF2-40B4-BE49-F238E27FC236}">
                  <a16:creationId xmlns:a16="http://schemas.microsoft.com/office/drawing/2014/main" id="{CE67D585-7319-8347-B8B2-6FAE43B9C530}"/>
                </a:ext>
              </a:extLst>
            </p:cNvPr>
            <p:cNvSpPr txBox="1"/>
            <p:nvPr/>
          </p:nvSpPr>
          <p:spPr>
            <a:xfrm>
              <a:off x="2995134" y="4297634"/>
              <a:ext cx="2624839" cy="226768"/>
            </a:xfrm>
            <a:prstGeom prst="rect">
              <a:avLst/>
            </a:prstGeom>
            <a:solidFill>
              <a:srgbClr val="EBEBEB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0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只要辨证论治，配伍得当，中药几乎无副作用</a:t>
              </a:r>
              <a:endParaRPr lang="en-US" altLang="zh-CN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9" name="Rectangle 50">
            <a:extLst>
              <a:ext uri="{FF2B5EF4-FFF2-40B4-BE49-F238E27FC236}">
                <a16:creationId xmlns:a16="http://schemas.microsoft.com/office/drawing/2014/main" id="{4E54F777-52DD-A541-AE46-02CB8825BD4A}"/>
              </a:ext>
            </a:extLst>
          </p:cNvPr>
          <p:cNvSpPr/>
          <p:nvPr/>
        </p:nvSpPr>
        <p:spPr>
          <a:xfrm>
            <a:off x="1723491" y="5112693"/>
            <a:ext cx="3745592" cy="616002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0" name="Rectangle 51">
            <a:extLst>
              <a:ext uri="{FF2B5EF4-FFF2-40B4-BE49-F238E27FC236}">
                <a16:creationId xmlns:a16="http://schemas.microsoft.com/office/drawing/2014/main" id="{1415A921-FE81-2445-9ECC-6CA80203A303}"/>
              </a:ext>
            </a:extLst>
          </p:cNvPr>
          <p:cNvSpPr/>
          <p:nvPr/>
        </p:nvSpPr>
        <p:spPr>
          <a:xfrm>
            <a:off x="1723491" y="5112695"/>
            <a:ext cx="895788" cy="2907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BB2CDE62-4FAC-D245-9FC8-C20E87C17EBE}"/>
              </a:ext>
            </a:extLst>
          </p:cNvPr>
          <p:cNvSpPr txBox="1">
            <a:spLocks/>
          </p:cNvSpPr>
          <p:nvPr/>
        </p:nvSpPr>
        <p:spPr>
          <a:xfrm>
            <a:off x="1731336" y="5123189"/>
            <a:ext cx="785715" cy="26734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治疗彻底</a:t>
            </a:r>
            <a:endParaRPr lang="en-US" altLang="zh-CN" sz="1000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8" name="TextBox 8">
            <a:extLst>
              <a:ext uri="{FF2B5EF4-FFF2-40B4-BE49-F238E27FC236}">
                <a16:creationId xmlns:a16="http://schemas.microsoft.com/office/drawing/2014/main" id="{1EE02F36-41A6-E145-8921-532E16402BBE}"/>
              </a:ext>
            </a:extLst>
          </p:cNvPr>
          <p:cNvSpPr txBox="1"/>
          <p:nvPr/>
        </p:nvSpPr>
        <p:spPr>
          <a:xfrm>
            <a:off x="2618670" y="5123189"/>
            <a:ext cx="2850210" cy="526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注重整体的调养，治病的同时增加抵抗力，使患者尽快恢复或者自愈，且愈后稳定</a:t>
            </a:r>
            <a:endParaRPr lang="en-US" altLang="zh-CN" sz="1000" dirty="0">
              <a:solidFill>
                <a:schemeClr val="tx1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6E9CF829-F045-534A-A45F-D9299AC754AB}"/>
              </a:ext>
            </a:extLst>
          </p:cNvPr>
          <p:cNvGrpSpPr/>
          <p:nvPr/>
        </p:nvGrpSpPr>
        <p:grpSpPr>
          <a:xfrm>
            <a:off x="7136857" y="3588141"/>
            <a:ext cx="3984224" cy="291281"/>
            <a:chOff x="2170494" y="3596967"/>
            <a:chExt cx="3669446" cy="268268"/>
          </a:xfrm>
        </p:grpSpPr>
        <p:sp>
          <p:nvSpPr>
            <p:cNvPr id="100" name="Rectangle 31">
              <a:extLst>
                <a:ext uri="{FF2B5EF4-FFF2-40B4-BE49-F238E27FC236}">
                  <a16:creationId xmlns:a16="http://schemas.microsoft.com/office/drawing/2014/main" id="{5EBA66A3-9B77-EC44-A4A6-36CE153D3D94}"/>
                </a:ext>
              </a:extLst>
            </p:cNvPr>
            <p:cNvSpPr/>
            <p:nvPr/>
          </p:nvSpPr>
          <p:spPr>
            <a:xfrm>
              <a:off x="2170494" y="3596967"/>
              <a:ext cx="3669446" cy="267752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C2E8B196-BC12-124C-A3C8-C286F5E6EABC}"/>
                </a:ext>
              </a:extLst>
            </p:cNvPr>
            <p:cNvGrpSpPr/>
            <p:nvPr/>
          </p:nvGrpSpPr>
          <p:grpSpPr>
            <a:xfrm>
              <a:off x="2170494" y="3596967"/>
              <a:ext cx="3669446" cy="268268"/>
              <a:chOff x="2170494" y="3451827"/>
              <a:chExt cx="3669446" cy="268268"/>
            </a:xfrm>
          </p:grpSpPr>
          <p:sp>
            <p:nvSpPr>
              <p:cNvPr id="102" name="Rectangle 32">
                <a:extLst>
                  <a:ext uri="{FF2B5EF4-FFF2-40B4-BE49-F238E27FC236}">
                    <a16:creationId xmlns:a16="http://schemas.microsoft.com/office/drawing/2014/main" id="{BDDD96D1-3C96-3249-9626-1DEA787F07FC}"/>
                  </a:ext>
                </a:extLst>
              </p:cNvPr>
              <p:cNvSpPr/>
              <p:nvPr/>
            </p:nvSpPr>
            <p:spPr>
              <a:xfrm>
                <a:off x="2170494" y="3451827"/>
                <a:ext cx="807516" cy="26826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3" name="Content Placeholder 2">
                <a:extLst>
                  <a:ext uri="{FF2B5EF4-FFF2-40B4-BE49-F238E27FC236}">
                    <a16:creationId xmlns:a16="http://schemas.microsoft.com/office/drawing/2014/main" id="{6EFB3D80-F90D-0143-80D9-E1232BC5C7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72295" y="3467094"/>
                <a:ext cx="734105" cy="246221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>
                <a:sp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1000" b="1" dirty="0">
                    <a:solidFill>
                      <a:schemeClr val="bg2"/>
                    </a:solidFill>
                    <a:latin typeface="微软雅黑" pitchFamily="34" charset="-122"/>
                    <a:ea typeface="微软雅黑" pitchFamily="34" charset="-122"/>
                  </a:rPr>
                  <a:t>价格高昂</a:t>
                </a:r>
                <a:endParaRPr lang="en-US" altLang="zh-CN" sz="10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5" name="TextBox 8">
                <a:extLst>
                  <a:ext uri="{FF2B5EF4-FFF2-40B4-BE49-F238E27FC236}">
                    <a16:creationId xmlns:a16="http://schemas.microsoft.com/office/drawing/2014/main" id="{A77BF5B5-7419-8B43-B077-6928166BFBB9}"/>
                  </a:ext>
                </a:extLst>
              </p:cNvPr>
              <p:cNvSpPr txBox="1"/>
              <p:nvPr/>
            </p:nvSpPr>
            <p:spPr>
              <a:xfrm>
                <a:off x="2978010" y="3480027"/>
                <a:ext cx="2861930" cy="226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0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诊断基本依靠医疗仪器，药品进口导致医疗费用高昂</a:t>
                </a:r>
                <a:endParaRPr lang="en-US" altLang="zh-CN" sz="10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C6EF3E50-2B4C-1D45-9105-B7279CF41CCE}"/>
              </a:ext>
            </a:extLst>
          </p:cNvPr>
          <p:cNvGrpSpPr/>
          <p:nvPr/>
        </p:nvGrpSpPr>
        <p:grpSpPr>
          <a:xfrm>
            <a:off x="7136857" y="4083831"/>
            <a:ext cx="3974187" cy="290722"/>
            <a:chOff x="2170494" y="3850298"/>
            <a:chExt cx="3660202" cy="267753"/>
          </a:xfrm>
        </p:grpSpPr>
        <p:sp>
          <p:nvSpPr>
            <p:cNvPr id="110" name="Rectangle 37">
              <a:extLst>
                <a:ext uri="{FF2B5EF4-FFF2-40B4-BE49-F238E27FC236}">
                  <a16:creationId xmlns:a16="http://schemas.microsoft.com/office/drawing/2014/main" id="{399AA12F-B7FB-B941-9222-F12A29DF278A}"/>
                </a:ext>
              </a:extLst>
            </p:cNvPr>
            <p:cNvSpPr/>
            <p:nvPr/>
          </p:nvSpPr>
          <p:spPr>
            <a:xfrm>
              <a:off x="2315562" y="3850298"/>
              <a:ext cx="3515134" cy="26775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Rectangle 38">
              <a:extLst>
                <a:ext uri="{FF2B5EF4-FFF2-40B4-BE49-F238E27FC236}">
                  <a16:creationId xmlns:a16="http://schemas.microsoft.com/office/drawing/2014/main" id="{B7E36340-5957-B248-9005-2AADB4274AAC}"/>
                </a:ext>
              </a:extLst>
            </p:cNvPr>
            <p:cNvSpPr/>
            <p:nvPr/>
          </p:nvSpPr>
          <p:spPr>
            <a:xfrm>
              <a:off x="2170494" y="3850298"/>
              <a:ext cx="807516" cy="26775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Content Placeholder 2">
              <a:extLst>
                <a:ext uri="{FF2B5EF4-FFF2-40B4-BE49-F238E27FC236}">
                  <a16:creationId xmlns:a16="http://schemas.microsoft.com/office/drawing/2014/main" id="{B1826ACA-A52A-814C-887F-DB6EED6ED8CD}"/>
                </a:ext>
              </a:extLst>
            </p:cNvPr>
            <p:cNvSpPr txBox="1">
              <a:spLocks/>
            </p:cNvSpPr>
            <p:nvPr/>
          </p:nvSpPr>
          <p:spPr>
            <a:xfrm>
              <a:off x="2170494" y="3866340"/>
              <a:ext cx="835291" cy="24622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0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机体损伤大</a:t>
              </a:r>
              <a:endParaRPr lang="en-US" altLang="zh-CN" sz="1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5" name="TextBox 8">
              <a:extLst>
                <a:ext uri="{FF2B5EF4-FFF2-40B4-BE49-F238E27FC236}">
                  <a16:creationId xmlns:a16="http://schemas.microsoft.com/office/drawing/2014/main" id="{8059CCA2-7975-EE47-B04C-83E36284D7A6}"/>
                </a:ext>
              </a:extLst>
            </p:cNvPr>
            <p:cNvSpPr txBox="1"/>
            <p:nvPr/>
          </p:nvSpPr>
          <p:spPr>
            <a:xfrm>
              <a:off x="2978010" y="3873009"/>
              <a:ext cx="2481465" cy="226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0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通过手术治疗，对机体损伤大</a:t>
              </a:r>
              <a:endParaRPr lang="en-US" altLang="zh-CN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EC11EB7D-681E-194E-8007-FD44AACD7379}"/>
              </a:ext>
            </a:extLst>
          </p:cNvPr>
          <p:cNvGrpSpPr/>
          <p:nvPr/>
        </p:nvGrpSpPr>
        <p:grpSpPr>
          <a:xfrm>
            <a:off x="7136857" y="4601136"/>
            <a:ext cx="3984224" cy="611895"/>
            <a:chOff x="2170494" y="4268676"/>
            <a:chExt cx="3669446" cy="563551"/>
          </a:xfrm>
        </p:grpSpPr>
        <p:sp>
          <p:nvSpPr>
            <p:cNvPr id="117" name="Rectangle 42">
              <a:extLst>
                <a:ext uri="{FF2B5EF4-FFF2-40B4-BE49-F238E27FC236}">
                  <a16:creationId xmlns:a16="http://schemas.microsoft.com/office/drawing/2014/main" id="{702F0B0A-14F9-C541-A342-49492B9C90FD}"/>
                </a:ext>
              </a:extLst>
            </p:cNvPr>
            <p:cNvSpPr/>
            <p:nvPr/>
          </p:nvSpPr>
          <p:spPr>
            <a:xfrm>
              <a:off x="2170494" y="4271480"/>
              <a:ext cx="3669446" cy="560747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43">
              <a:extLst>
                <a:ext uri="{FF2B5EF4-FFF2-40B4-BE49-F238E27FC236}">
                  <a16:creationId xmlns:a16="http://schemas.microsoft.com/office/drawing/2014/main" id="{88C6DF43-2FF2-984B-88EC-98243F95C91F}"/>
                </a:ext>
              </a:extLst>
            </p:cNvPr>
            <p:cNvSpPr/>
            <p:nvPr/>
          </p:nvSpPr>
          <p:spPr>
            <a:xfrm>
              <a:off x="2170494" y="4271481"/>
              <a:ext cx="826149" cy="26775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Content Placeholder 2">
              <a:extLst>
                <a:ext uri="{FF2B5EF4-FFF2-40B4-BE49-F238E27FC236}">
                  <a16:creationId xmlns:a16="http://schemas.microsoft.com/office/drawing/2014/main" id="{43C0F680-5920-3242-971A-31C0B4DE358E}"/>
                </a:ext>
              </a:extLst>
            </p:cNvPr>
            <p:cNvSpPr txBox="1">
              <a:spLocks/>
            </p:cNvSpPr>
            <p:nvPr/>
          </p:nvSpPr>
          <p:spPr>
            <a:xfrm>
              <a:off x="2170494" y="4282246"/>
              <a:ext cx="750014" cy="24622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0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副作用大</a:t>
              </a:r>
              <a:endParaRPr lang="en-US" altLang="zh-CN" sz="1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1" name="TextBox 8">
              <a:extLst>
                <a:ext uri="{FF2B5EF4-FFF2-40B4-BE49-F238E27FC236}">
                  <a16:creationId xmlns:a16="http://schemas.microsoft.com/office/drawing/2014/main" id="{FA26F011-20D7-B54D-A8A7-4EE8D04C4E31}"/>
                </a:ext>
              </a:extLst>
            </p:cNvPr>
            <p:cNvSpPr txBox="1"/>
            <p:nvPr/>
          </p:nvSpPr>
          <p:spPr>
            <a:xfrm>
              <a:off x="2994948" y="4268676"/>
              <a:ext cx="2481465" cy="485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长期服西药，会产生抗药性、依赖性、致癌致畸等，对病患造成不可修复的伤害</a:t>
              </a:r>
              <a:endParaRPr lang="en-US" altLang="zh-CN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C5ACEA62-8582-BB44-ACA4-AC23C7103117}"/>
              </a:ext>
            </a:extLst>
          </p:cNvPr>
          <p:cNvGrpSpPr/>
          <p:nvPr/>
        </p:nvGrpSpPr>
        <p:grpSpPr>
          <a:xfrm>
            <a:off x="7136857" y="5378146"/>
            <a:ext cx="3971267" cy="620392"/>
            <a:chOff x="2170494" y="4926241"/>
            <a:chExt cx="3657513" cy="571377"/>
          </a:xfrm>
        </p:grpSpPr>
        <p:sp>
          <p:nvSpPr>
            <p:cNvPr id="123" name="Rectangle 50">
              <a:extLst>
                <a:ext uri="{FF2B5EF4-FFF2-40B4-BE49-F238E27FC236}">
                  <a16:creationId xmlns:a16="http://schemas.microsoft.com/office/drawing/2014/main" id="{B1BC849E-1B62-8847-AB42-B734D25994C4}"/>
                </a:ext>
              </a:extLst>
            </p:cNvPr>
            <p:cNvSpPr/>
            <p:nvPr/>
          </p:nvSpPr>
          <p:spPr>
            <a:xfrm>
              <a:off x="2170494" y="4926241"/>
              <a:ext cx="3657513" cy="571377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Rectangle 51">
              <a:extLst>
                <a:ext uri="{FF2B5EF4-FFF2-40B4-BE49-F238E27FC236}">
                  <a16:creationId xmlns:a16="http://schemas.microsoft.com/office/drawing/2014/main" id="{E72BB6E4-7B49-2E46-997C-FEEF8E103C49}"/>
                </a:ext>
              </a:extLst>
            </p:cNvPr>
            <p:cNvSpPr/>
            <p:nvPr/>
          </p:nvSpPr>
          <p:spPr>
            <a:xfrm>
              <a:off x="2170494" y="4934117"/>
              <a:ext cx="825015" cy="26775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Content Placeholder 2">
              <a:extLst>
                <a:ext uri="{FF2B5EF4-FFF2-40B4-BE49-F238E27FC236}">
                  <a16:creationId xmlns:a16="http://schemas.microsoft.com/office/drawing/2014/main" id="{8A6CF7F5-2EFD-D642-98F9-676113D2386B}"/>
                </a:ext>
              </a:extLst>
            </p:cNvPr>
            <p:cNvSpPr txBox="1">
              <a:spLocks/>
            </p:cNvSpPr>
            <p:nvPr/>
          </p:nvSpPr>
          <p:spPr>
            <a:xfrm>
              <a:off x="2177719" y="4944724"/>
              <a:ext cx="876592" cy="24622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0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治标不治本</a:t>
              </a:r>
              <a:endParaRPr lang="en-US" altLang="zh-CN" sz="1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6" name="TextBox 8">
              <a:extLst>
                <a:ext uri="{FF2B5EF4-FFF2-40B4-BE49-F238E27FC236}">
                  <a16:creationId xmlns:a16="http://schemas.microsoft.com/office/drawing/2014/main" id="{D0AE1AF2-AE65-A44F-BA57-C6273845EA88}"/>
                </a:ext>
              </a:extLst>
            </p:cNvPr>
            <p:cNvSpPr txBox="1"/>
            <p:nvPr/>
          </p:nvSpPr>
          <p:spPr>
            <a:xfrm>
              <a:off x="2994947" y="4935908"/>
              <a:ext cx="2786315" cy="485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注重整体的调养，治病的同时增加抵抗力，使患者尽快恢复或者自愈，且愈后稳定</a:t>
              </a:r>
              <a:endParaRPr lang="en-US" altLang="zh-CN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9847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69897279-BF3A-CE41-A67B-3C97115D7113}"/>
              </a:ext>
            </a:extLst>
          </p:cNvPr>
          <p:cNvGrpSpPr/>
          <p:nvPr/>
        </p:nvGrpSpPr>
        <p:grpSpPr>
          <a:xfrm>
            <a:off x="0" y="3501554"/>
            <a:ext cx="12193667" cy="2525174"/>
            <a:chOff x="-23093" y="3423794"/>
            <a:chExt cx="12195173" cy="2525486"/>
          </a:xfrm>
          <a:solidFill>
            <a:srgbClr val="F0F1F5"/>
          </a:solidFill>
        </p:grpSpPr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33D367A8-2E63-0F45-9E72-A30631995A76}"/>
                </a:ext>
              </a:extLst>
            </p:cNvPr>
            <p:cNvSpPr/>
            <p:nvPr/>
          </p:nvSpPr>
          <p:spPr>
            <a:xfrm>
              <a:off x="-23093" y="3613954"/>
              <a:ext cx="12195173" cy="2335326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  <p:sp>
          <p:nvSpPr>
            <p:cNvPr id="113" name="等腰三角形 110">
              <a:extLst>
                <a:ext uri="{FF2B5EF4-FFF2-40B4-BE49-F238E27FC236}">
                  <a16:creationId xmlns:a16="http://schemas.microsoft.com/office/drawing/2014/main" id="{DE01B8F6-0C1B-FB4A-83CE-F21E8AB0026D}"/>
                </a:ext>
              </a:extLst>
            </p:cNvPr>
            <p:cNvSpPr/>
            <p:nvPr/>
          </p:nvSpPr>
          <p:spPr>
            <a:xfrm>
              <a:off x="1786240" y="3423794"/>
              <a:ext cx="360040" cy="215304"/>
            </a:xfrm>
            <a:prstGeom prst="triangle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</p:grpSp>
      <p:sp>
        <p:nvSpPr>
          <p:cNvPr id="19" name="TextBox 51">
            <a:extLst>
              <a:ext uri="{FF2B5EF4-FFF2-40B4-BE49-F238E27FC236}">
                <a16:creationId xmlns:a16="http://schemas.microsoft.com/office/drawing/2014/main" id="{BC10DD31-6360-3344-A804-E1F889DE5D83}"/>
              </a:ext>
            </a:extLst>
          </p:cNvPr>
          <p:cNvSpPr txBox="1"/>
          <p:nvPr/>
        </p:nvSpPr>
        <p:spPr>
          <a:xfrm>
            <a:off x="439338" y="24401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在线诊疗平台分析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AE7289E-BCDC-7A4C-B258-C16E013CBB4E}"/>
              </a:ext>
            </a:extLst>
          </p:cNvPr>
          <p:cNvGrpSpPr/>
          <p:nvPr/>
        </p:nvGrpSpPr>
        <p:grpSpPr>
          <a:xfrm>
            <a:off x="3081092" y="1681679"/>
            <a:ext cx="854851" cy="1243477"/>
            <a:chOff x="2047589" y="1476838"/>
            <a:chExt cx="854851" cy="1243477"/>
          </a:xfrm>
        </p:grpSpPr>
        <p:sp>
          <p:nvSpPr>
            <p:cNvPr id="20" name="Rectangle: Rounded Corners 9">
              <a:extLst>
                <a:ext uri="{FF2B5EF4-FFF2-40B4-BE49-F238E27FC236}">
                  <a16:creationId xmlns:a16="http://schemas.microsoft.com/office/drawing/2014/main" id="{C6085DA6-0A33-BA43-815D-ACC5DAE0EC87}"/>
                </a:ext>
              </a:extLst>
            </p:cNvPr>
            <p:cNvSpPr/>
            <p:nvPr/>
          </p:nvSpPr>
          <p:spPr>
            <a:xfrm>
              <a:off x="2047589" y="1476838"/>
              <a:ext cx="846149" cy="8461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65100" sx="103000" sy="103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CFB7936F-BC27-E246-BEC7-DC81117C63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414" r="9663" b="41408"/>
            <a:stretch/>
          </p:blipFill>
          <p:spPr>
            <a:xfrm>
              <a:off x="2067721" y="2525256"/>
              <a:ext cx="834719" cy="195059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F0A7B04C-9D57-BD4E-ACDB-EDA603FFDC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6033"/>
            <a:stretch/>
          </p:blipFill>
          <p:spPr>
            <a:xfrm>
              <a:off x="2129936" y="1554621"/>
              <a:ext cx="704314" cy="690582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F668C4C-A681-5E4B-9BF5-2DBC71697679}"/>
              </a:ext>
            </a:extLst>
          </p:cNvPr>
          <p:cNvGrpSpPr/>
          <p:nvPr/>
        </p:nvGrpSpPr>
        <p:grpSpPr>
          <a:xfrm>
            <a:off x="5512210" y="1681679"/>
            <a:ext cx="1417320" cy="1315224"/>
            <a:chOff x="3779277" y="1476838"/>
            <a:chExt cx="1417320" cy="1315224"/>
          </a:xfrm>
        </p:grpSpPr>
        <p:sp>
          <p:nvSpPr>
            <p:cNvPr id="55" name="Rectangle: Rounded Corners 9">
              <a:extLst>
                <a:ext uri="{FF2B5EF4-FFF2-40B4-BE49-F238E27FC236}">
                  <a16:creationId xmlns:a16="http://schemas.microsoft.com/office/drawing/2014/main" id="{A065E61E-EAC4-8741-95E9-1BA6B2519B39}"/>
                </a:ext>
              </a:extLst>
            </p:cNvPr>
            <p:cNvSpPr/>
            <p:nvPr/>
          </p:nvSpPr>
          <p:spPr>
            <a:xfrm>
              <a:off x="3903059" y="1476838"/>
              <a:ext cx="846149" cy="8461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65100" sx="103000" sy="103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图片 69">
              <a:extLst>
                <a:ext uri="{FF2B5EF4-FFF2-40B4-BE49-F238E27FC236}">
                  <a16:creationId xmlns:a16="http://schemas.microsoft.com/office/drawing/2014/main" id="{64158686-AC11-0242-863B-BC896544D4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468" t="15376" r="32427" b="38124"/>
            <a:stretch/>
          </p:blipFill>
          <p:spPr>
            <a:xfrm>
              <a:off x="3970550" y="1542151"/>
              <a:ext cx="718806" cy="709402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C0AE05F-AA47-CC47-9361-69702CFDE2B7}"/>
                </a:ext>
              </a:extLst>
            </p:cNvPr>
            <p:cNvSpPr txBox="1"/>
            <p:nvPr/>
          </p:nvSpPr>
          <p:spPr>
            <a:xfrm>
              <a:off x="3779277" y="2453508"/>
              <a:ext cx="14173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dirty="0">
                  <a:solidFill>
                    <a:srgbClr val="595556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平安好医生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E6301E1-962D-EB4B-86DE-73A58B92AEC8}"/>
              </a:ext>
            </a:extLst>
          </p:cNvPr>
          <p:cNvGrpSpPr/>
          <p:nvPr/>
        </p:nvGrpSpPr>
        <p:grpSpPr>
          <a:xfrm>
            <a:off x="8024270" y="1681679"/>
            <a:ext cx="1417320" cy="1315224"/>
            <a:chOff x="5614117" y="1476838"/>
            <a:chExt cx="1417320" cy="1315224"/>
          </a:xfrm>
        </p:grpSpPr>
        <p:sp>
          <p:nvSpPr>
            <p:cNvPr id="60" name="Rectangle: Rounded Corners 9">
              <a:extLst>
                <a:ext uri="{FF2B5EF4-FFF2-40B4-BE49-F238E27FC236}">
                  <a16:creationId xmlns:a16="http://schemas.microsoft.com/office/drawing/2014/main" id="{B1E46840-8318-484A-932A-256C1C770D77}"/>
                </a:ext>
              </a:extLst>
            </p:cNvPr>
            <p:cNvSpPr/>
            <p:nvPr/>
          </p:nvSpPr>
          <p:spPr>
            <a:xfrm>
              <a:off x="5758529" y="1476838"/>
              <a:ext cx="846149" cy="8461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65100" sx="103000" sy="103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图片 70">
              <a:extLst>
                <a:ext uri="{FF2B5EF4-FFF2-40B4-BE49-F238E27FC236}">
                  <a16:creationId xmlns:a16="http://schemas.microsoft.com/office/drawing/2014/main" id="{71BAB7D6-9444-474C-862A-FF98581E89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0506" t="17600" r="29893" b="47000"/>
            <a:stretch/>
          </p:blipFill>
          <p:spPr>
            <a:xfrm>
              <a:off x="5806473" y="1606377"/>
              <a:ext cx="721721" cy="645175"/>
            </a:xfrm>
            <a:prstGeom prst="rect">
              <a:avLst/>
            </a:prstGeom>
          </p:spPr>
        </p:pic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32AF2E92-CF3C-9C40-811E-755B084D53FF}"/>
                </a:ext>
              </a:extLst>
            </p:cNvPr>
            <p:cNvSpPr txBox="1"/>
            <p:nvPr/>
          </p:nvSpPr>
          <p:spPr>
            <a:xfrm>
              <a:off x="5614117" y="2453508"/>
              <a:ext cx="14173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dirty="0">
                  <a:solidFill>
                    <a:srgbClr val="595556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好大夫在线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079043C-1C96-EA41-8558-395D3D276C0E}"/>
              </a:ext>
            </a:extLst>
          </p:cNvPr>
          <p:cNvGrpSpPr/>
          <p:nvPr/>
        </p:nvGrpSpPr>
        <p:grpSpPr>
          <a:xfrm>
            <a:off x="1711085" y="4275036"/>
            <a:ext cx="2488791" cy="1140999"/>
            <a:chOff x="3474299" y="4072549"/>
            <a:chExt cx="2488791" cy="1140999"/>
          </a:xfrm>
        </p:grpSpPr>
        <p:sp>
          <p:nvSpPr>
            <p:cNvPr id="91" name="燕尾形 90">
              <a:extLst>
                <a:ext uri="{FF2B5EF4-FFF2-40B4-BE49-F238E27FC236}">
                  <a16:creationId xmlns:a16="http://schemas.microsoft.com/office/drawing/2014/main" id="{4A2B5C6D-DB96-F941-9DED-713D6F03BB35}"/>
                </a:ext>
              </a:extLst>
            </p:cNvPr>
            <p:cNvSpPr/>
            <p:nvPr/>
          </p:nvSpPr>
          <p:spPr>
            <a:xfrm>
              <a:off x="5418462" y="4111203"/>
              <a:ext cx="544628" cy="919059"/>
            </a:xfrm>
            <a:prstGeom prst="chevron">
              <a:avLst/>
            </a:prstGeom>
            <a:solidFill>
              <a:srgbClr val="3D939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>
                <a:solidFill>
                  <a:srgbClr val="3D9391"/>
                </a:solidFill>
              </a:endParaRPr>
            </a:p>
          </p:txBody>
        </p:sp>
        <p:sp>
          <p:nvSpPr>
            <p:cNvPr id="94" name="文本框 47">
              <a:extLst>
                <a:ext uri="{FF2B5EF4-FFF2-40B4-BE49-F238E27FC236}">
                  <a16:creationId xmlns:a16="http://schemas.microsoft.com/office/drawing/2014/main" id="{E4903518-B8E9-BA42-B79B-D93D8EECBF1B}"/>
                </a:ext>
              </a:extLst>
            </p:cNvPr>
            <p:cNvSpPr txBox="1"/>
            <p:nvPr/>
          </p:nvSpPr>
          <p:spPr>
            <a:xfrm>
              <a:off x="3492011" y="4072549"/>
              <a:ext cx="800219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3D93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分析一</a:t>
              </a:r>
            </a:p>
          </p:txBody>
        </p:sp>
        <p:sp>
          <p:nvSpPr>
            <p:cNvPr id="95" name="文本框 48">
              <a:extLst>
                <a:ext uri="{FF2B5EF4-FFF2-40B4-BE49-F238E27FC236}">
                  <a16:creationId xmlns:a16="http://schemas.microsoft.com/office/drawing/2014/main" id="{3A5C7FB2-0073-D649-8DD1-0FA784601FD7}"/>
                </a:ext>
              </a:extLst>
            </p:cNvPr>
            <p:cNvSpPr txBox="1"/>
            <p:nvPr/>
          </p:nvSpPr>
          <p:spPr>
            <a:xfrm>
              <a:off x="3474299" y="4451545"/>
              <a:ext cx="1457782" cy="76200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模式大多为轻度问诊或者预约挂号。</a:t>
              </a:r>
            </a:p>
            <a:p>
              <a:pPr>
                <a:lnSpc>
                  <a:spcPct val="130000"/>
                </a:lnSpc>
              </a:pPr>
              <a:endPara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01AB4DBC-FD86-4A4C-A55C-8689CE12058F}"/>
              </a:ext>
            </a:extLst>
          </p:cNvPr>
          <p:cNvGrpSpPr/>
          <p:nvPr/>
        </p:nvGrpSpPr>
        <p:grpSpPr>
          <a:xfrm>
            <a:off x="4839122" y="4275036"/>
            <a:ext cx="2941352" cy="957713"/>
            <a:chOff x="2605096" y="4072549"/>
            <a:chExt cx="2941352" cy="957713"/>
          </a:xfrm>
        </p:grpSpPr>
        <p:sp>
          <p:nvSpPr>
            <p:cNvPr id="115" name="燕尾形 114">
              <a:extLst>
                <a:ext uri="{FF2B5EF4-FFF2-40B4-BE49-F238E27FC236}">
                  <a16:creationId xmlns:a16="http://schemas.microsoft.com/office/drawing/2014/main" id="{E051C9FD-04B5-7A47-B7FD-C260B9178D1C}"/>
                </a:ext>
              </a:extLst>
            </p:cNvPr>
            <p:cNvSpPr/>
            <p:nvPr/>
          </p:nvSpPr>
          <p:spPr>
            <a:xfrm>
              <a:off x="5001820" y="4111203"/>
              <a:ext cx="544628" cy="919059"/>
            </a:xfrm>
            <a:prstGeom prst="chevron">
              <a:avLst/>
            </a:prstGeom>
            <a:solidFill>
              <a:srgbClr val="3D9391"/>
            </a:solidFill>
            <a:ln>
              <a:noFill/>
            </a:ln>
            <a:effectLst>
              <a:outerShdw dist="50800" dir="5400000" sx="1000" sy="1000" algn="ctr" rotWithShape="0">
                <a:srgbClr val="000000"/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>
                <a:solidFill>
                  <a:srgbClr val="0070C0"/>
                </a:solidFill>
              </a:endParaRPr>
            </a:p>
          </p:txBody>
        </p:sp>
        <p:sp>
          <p:nvSpPr>
            <p:cNvPr id="116" name="文本框 47">
              <a:extLst>
                <a:ext uri="{FF2B5EF4-FFF2-40B4-BE49-F238E27FC236}">
                  <a16:creationId xmlns:a16="http://schemas.microsoft.com/office/drawing/2014/main" id="{97B5AB9D-2EC6-114F-BCA6-52A7354412CB}"/>
                </a:ext>
              </a:extLst>
            </p:cNvPr>
            <p:cNvSpPr txBox="1"/>
            <p:nvPr/>
          </p:nvSpPr>
          <p:spPr>
            <a:xfrm>
              <a:off x="2605096" y="4072549"/>
              <a:ext cx="800219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3D93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分析二</a:t>
              </a:r>
            </a:p>
          </p:txBody>
        </p:sp>
        <p:sp>
          <p:nvSpPr>
            <p:cNvPr id="117" name="文本框 48">
              <a:extLst>
                <a:ext uri="{FF2B5EF4-FFF2-40B4-BE49-F238E27FC236}">
                  <a16:creationId xmlns:a16="http://schemas.microsoft.com/office/drawing/2014/main" id="{A1698365-8A47-4B4A-8638-DEAEE9DE5436}"/>
                </a:ext>
              </a:extLst>
            </p:cNvPr>
            <p:cNvSpPr txBox="1"/>
            <p:nvPr/>
          </p:nvSpPr>
          <p:spPr>
            <a:xfrm>
              <a:off x="2605096" y="4451545"/>
              <a:ext cx="1905458" cy="54906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线上诊疗无法深度，检查、手术等还需要到线下完成</a:t>
              </a:r>
            </a:p>
          </p:txBody>
        </p:sp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D496341A-C0A2-914D-B5D7-C7FB3CA0DBA7}"/>
              </a:ext>
            </a:extLst>
          </p:cNvPr>
          <p:cNvGrpSpPr/>
          <p:nvPr/>
        </p:nvGrpSpPr>
        <p:grpSpPr>
          <a:xfrm>
            <a:off x="8751210" y="4275036"/>
            <a:ext cx="2689596" cy="957713"/>
            <a:chOff x="3795206" y="4072549"/>
            <a:chExt cx="2689596" cy="957713"/>
          </a:xfrm>
        </p:grpSpPr>
        <p:sp>
          <p:nvSpPr>
            <p:cNvPr id="119" name="燕尾形 118">
              <a:extLst>
                <a:ext uri="{FF2B5EF4-FFF2-40B4-BE49-F238E27FC236}">
                  <a16:creationId xmlns:a16="http://schemas.microsoft.com/office/drawing/2014/main" id="{BE45AC57-D8B1-494D-AE5D-005E6EFC449F}"/>
                </a:ext>
              </a:extLst>
            </p:cNvPr>
            <p:cNvSpPr/>
            <p:nvPr/>
          </p:nvSpPr>
          <p:spPr>
            <a:xfrm>
              <a:off x="5940174" y="4111203"/>
              <a:ext cx="544628" cy="919059"/>
            </a:xfrm>
            <a:prstGeom prst="chevron">
              <a:avLst/>
            </a:prstGeom>
            <a:solidFill>
              <a:srgbClr val="3D939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>
                <a:solidFill>
                  <a:srgbClr val="0070C0"/>
                </a:solidFill>
              </a:endParaRPr>
            </a:p>
          </p:txBody>
        </p:sp>
        <p:sp>
          <p:nvSpPr>
            <p:cNvPr id="120" name="文本框 47">
              <a:extLst>
                <a:ext uri="{FF2B5EF4-FFF2-40B4-BE49-F238E27FC236}">
                  <a16:creationId xmlns:a16="http://schemas.microsoft.com/office/drawing/2014/main" id="{CB594257-F049-6E42-9F00-725DF0367303}"/>
                </a:ext>
              </a:extLst>
            </p:cNvPr>
            <p:cNvSpPr txBox="1"/>
            <p:nvPr/>
          </p:nvSpPr>
          <p:spPr>
            <a:xfrm>
              <a:off x="3795206" y="4072549"/>
              <a:ext cx="800219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3D93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分析三</a:t>
              </a:r>
            </a:p>
          </p:txBody>
        </p:sp>
        <p:sp>
          <p:nvSpPr>
            <p:cNvPr id="121" name="文本框 48">
              <a:extLst>
                <a:ext uri="{FF2B5EF4-FFF2-40B4-BE49-F238E27FC236}">
                  <a16:creationId xmlns:a16="http://schemas.microsoft.com/office/drawing/2014/main" id="{938AD1EE-011F-A045-999D-EE4FFC9C469A}"/>
                </a:ext>
              </a:extLst>
            </p:cNvPr>
            <p:cNvSpPr txBox="1"/>
            <p:nvPr/>
          </p:nvSpPr>
          <p:spPr>
            <a:xfrm>
              <a:off x="3797232" y="4422986"/>
              <a:ext cx="1457782" cy="54906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平台盈利模式差，目前仍未盈利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8584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>
            <a:extLst>
              <a:ext uri="{FF2B5EF4-FFF2-40B4-BE49-F238E27FC236}">
                <a16:creationId xmlns:a16="http://schemas.microsoft.com/office/drawing/2014/main" id="{8D9F13B9-3985-5E43-91CB-E1BF26463EA8}"/>
              </a:ext>
            </a:extLst>
          </p:cNvPr>
          <p:cNvSpPr/>
          <p:nvPr/>
        </p:nvSpPr>
        <p:spPr>
          <a:xfrm rot="1800000">
            <a:off x="9313119" y="2702114"/>
            <a:ext cx="2260788" cy="219535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rgbClr val="FFFFFF"/>
              </a:solidFill>
              <a:latin typeface="Arial"/>
              <a:ea typeface="微软雅黑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36830CDB-F473-5540-B642-E0A37F63FAA5}"/>
              </a:ext>
            </a:extLst>
          </p:cNvPr>
          <p:cNvSpPr/>
          <p:nvPr/>
        </p:nvSpPr>
        <p:spPr>
          <a:xfrm rot="1800000">
            <a:off x="5875588" y="2718833"/>
            <a:ext cx="2260788" cy="219535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rgbClr val="FFFFFF"/>
              </a:solidFill>
              <a:latin typeface="Arial"/>
              <a:ea typeface="微软雅黑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7D6D0E1D-DB39-7E4D-8272-55CABF8C518B}"/>
              </a:ext>
            </a:extLst>
          </p:cNvPr>
          <p:cNvSpPr/>
          <p:nvPr/>
        </p:nvSpPr>
        <p:spPr>
          <a:xfrm rot="1800000">
            <a:off x="2384437" y="2714378"/>
            <a:ext cx="2260788" cy="219535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rgbClr val="FFFFFF"/>
              </a:solidFill>
              <a:latin typeface="Arial"/>
              <a:ea typeface="微软雅黑"/>
            </a:endParaRPr>
          </a:p>
        </p:txBody>
      </p:sp>
      <p:sp>
        <p:nvSpPr>
          <p:cNvPr id="66" name="TextBox 30">
            <a:extLst>
              <a:ext uri="{FF2B5EF4-FFF2-40B4-BE49-F238E27FC236}">
                <a16:creationId xmlns:a16="http://schemas.microsoft.com/office/drawing/2014/main" id="{E1E1A138-BF28-0542-85E7-D4DAEB8DF5E2}"/>
              </a:ext>
            </a:extLst>
          </p:cNvPr>
          <p:cNvSpPr txBox="1"/>
          <p:nvPr/>
        </p:nvSpPr>
        <p:spPr>
          <a:xfrm>
            <a:off x="1541231" y="1440541"/>
            <a:ext cx="867372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中医在医学领域占比在 </a:t>
            </a:r>
            <a:r>
              <a:rPr lang="en-US" altLang="zh-CN" sz="2000" b="1" dirty="0">
                <a:solidFill>
                  <a:schemeClr val="accent1"/>
                </a:solidFill>
                <a:latin typeface="Agency FB" panose="020B0503020202020204" pitchFamily="34" charset="0"/>
                <a:ea typeface="微软雅黑" pitchFamily="34" charset="-122"/>
              </a:rPr>
              <a:t>14.7%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A30A4DD3-A230-E340-919A-AC2E056D2800}"/>
              </a:ext>
            </a:extLst>
          </p:cNvPr>
          <p:cNvSpPr/>
          <p:nvPr/>
        </p:nvSpPr>
        <p:spPr>
          <a:xfrm>
            <a:off x="1541233" y="2219932"/>
            <a:ext cx="2201598" cy="220159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68" name="任意多边形 19">
            <a:extLst>
              <a:ext uri="{FF2B5EF4-FFF2-40B4-BE49-F238E27FC236}">
                <a16:creationId xmlns:a16="http://schemas.microsoft.com/office/drawing/2014/main" id="{AF41D7CE-15E2-994A-AAD4-7C9FB6EDB832}"/>
              </a:ext>
            </a:extLst>
          </p:cNvPr>
          <p:cNvSpPr/>
          <p:nvPr/>
        </p:nvSpPr>
        <p:spPr>
          <a:xfrm>
            <a:off x="1617543" y="2296242"/>
            <a:ext cx="2048978" cy="2048978"/>
          </a:xfrm>
          <a:custGeom>
            <a:avLst/>
            <a:gdLst>
              <a:gd name="connsiteX0" fmla="*/ 1214834 w 2429668"/>
              <a:gd name="connsiteY0" fmla="*/ 235897 h 2429668"/>
              <a:gd name="connsiteX1" fmla="*/ 235897 w 2429668"/>
              <a:gd name="connsiteY1" fmla="*/ 1214834 h 2429668"/>
              <a:gd name="connsiteX2" fmla="*/ 1214834 w 2429668"/>
              <a:gd name="connsiteY2" fmla="*/ 2193771 h 2429668"/>
              <a:gd name="connsiteX3" fmla="*/ 2193771 w 2429668"/>
              <a:gd name="connsiteY3" fmla="*/ 1214834 h 2429668"/>
              <a:gd name="connsiteX4" fmla="*/ 1214834 w 2429668"/>
              <a:gd name="connsiteY4" fmla="*/ 235897 h 2429668"/>
              <a:gd name="connsiteX5" fmla="*/ 1214834 w 2429668"/>
              <a:gd name="connsiteY5" fmla="*/ 0 h 2429668"/>
              <a:gd name="connsiteX6" fmla="*/ 2429668 w 2429668"/>
              <a:gd name="connsiteY6" fmla="*/ 1214834 h 2429668"/>
              <a:gd name="connsiteX7" fmla="*/ 1214834 w 2429668"/>
              <a:gd name="connsiteY7" fmla="*/ 2429668 h 2429668"/>
              <a:gd name="connsiteX8" fmla="*/ 0 w 2429668"/>
              <a:gd name="connsiteY8" fmla="*/ 1214834 h 2429668"/>
              <a:gd name="connsiteX9" fmla="*/ 1214834 w 2429668"/>
              <a:gd name="connsiteY9" fmla="*/ 0 h 242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29668" h="2429668">
                <a:moveTo>
                  <a:pt x="1214834" y="235897"/>
                </a:moveTo>
                <a:cubicBezTo>
                  <a:pt x="674182" y="235897"/>
                  <a:pt x="235897" y="674182"/>
                  <a:pt x="235897" y="1214834"/>
                </a:cubicBezTo>
                <a:cubicBezTo>
                  <a:pt x="235897" y="1755486"/>
                  <a:pt x="674182" y="2193771"/>
                  <a:pt x="1214834" y="2193771"/>
                </a:cubicBezTo>
                <a:cubicBezTo>
                  <a:pt x="1755486" y="2193771"/>
                  <a:pt x="2193771" y="1755486"/>
                  <a:pt x="2193771" y="1214834"/>
                </a:cubicBezTo>
                <a:cubicBezTo>
                  <a:pt x="2193771" y="674182"/>
                  <a:pt x="1755486" y="235897"/>
                  <a:pt x="1214834" y="235897"/>
                </a:cubicBezTo>
                <a:close/>
                <a:moveTo>
                  <a:pt x="1214834" y="0"/>
                </a:moveTo>
                <a:cubicBezTo>
                  <a:pt x="1885768" y="0"/>
                  <a:pt x="2429668" y="543900"/>
                  <a:pt x="2429668" y="1214834"/>
                </a:cubicBezTo>
                <a:cubicBezTo>
                  <a:pt x="2429668" y="1885768"/>
                  <a:pt x="1885768" y="2429668"/>
                  <a:pt x="1214834" y="2429668"/>
                </a:cubicBezTo>
                <a:cubicBezTo>
                  <a:pt x="543900" y="2429668"/>
                  <a:pt x="0" y="1885768"/>
                  <a:pt x="0" y="1214834"/>
                </a:cubicBezTo>
                <a:cubicBezTo>
                  <a:pt x="0" y="543900"/>
                  <a:pt x="543900" y="0"/>
                  <a:pt x="121483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C235C4FF-5EE0-6241-9C1A-0F9658568BA4}"/>
              </a:ext>
            </a:extLst>
          </p:cNvPr>
          <p:cNvGrpSpPr/>
          <p:nvPr/>
        </p:nvGrpSpPr>
        <p:grpSpPr>
          <a:xfrm>
            <a:off x="1541231" y="2233184"/>
            <a:ext cx="2188347" cy="2188347"/>
            <a:chOff x="1766094" y="2627734"/>
            <a:chExt cx="2610644" cy="2610644"/>
          </a:xfrm>
        </p:grpSpPr>
        <p:sp>
          <p:nvSpPr>
            <p:cNvPr id="73" name="弧形 10">
              <a:extLst>
                <a:ext uri="{FF2B5EF4-FFF2-40B4-BE49-F238E27FC236}">
                  <a16:creationId xmlns:a16="http://schemas.microsoft.com/office/drawing/2014/main" id="{62C7D471-FE2F-B74E-BACD-DB768ED40E6B}"/>
                </a:ext>
              </a:extLst>
            </p:cNvPr>
            <p:cNvSpPr/>
            <p:nvPr/>
          </p:nvSpPr>
          <p:spPr>
            <a:xfrm>
              <a:off x="1928972" y="2790612"/>
              <a:ext cx="2284888" cy="2284888"/>
            </a:xfrm>
            <a:prstGeom prst="arc">
              <a:avLst>
                <a:gd name="adj1" fmla="val 16200000"/>
                <a:gd name="adj2" fmla="val 758092"/>
              </a:avLst>
            </a:prstGeom>
            <a:ln w="330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439CD938-5DA2-A04C-86A1-0B7D75CE68BC}"/>
                </a:ext>
              </a:extLst>
            </p:cNvPr>
            <p:cNvSpPr/>
            <p:nvPr/>
          </p:nvSpPr>
          <p:spPr>
            <a:xfrm>
              <a:off x="1766094" y="2627734"/>
              <a:ext cx="2610644" cy="2610644"/>
            </a:xfrm>
            <a:prstGeom prst="ellipse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75" name="TextBox 30">
            <a:extLst>
              <a:ext uri="{FF2B5EF4-FFF2-40B4-BE49-F238E27FC236}">
                <a16:creationId xmlns:a16="http://schemas.microsoft.com/office/drawing/2014/main" id="{62A68731-78CE-1C4E-89C7-A22C47C1B45B}"/>
              </a:ext>
            </a:extLst>
          </p:cNvPr>
          <p:cNvSpPr txBox="1"/>
          <p:nvPr/>
        </p:nvSpPr>
        <p:spPr>
          <a:xfrm>
            <a:off x="2123966" y="4715793"/>
            <a:ext cx="102287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3D9391"/>
                </a:solidFill>
                <a:latin typeface="微软雅黑" pitchFamily="34" charset="-122"/>
                <a:ea typeface="微软雅黑" pitchFamily="34" charset="-122"/>
              </a:rPr>
              <a:t>中医机构</a:t>
            </a:r>
          </a:p>
        </p:txBody>
      </p:sp>
      <p:sp>
        <p:nvSpPr>
          <p:cNvPr id="76" name="TextBox 30">
            <a:extLst>
              <a:ext uri="{FF2B5EF4-FFF2-40B4-BE49-F238E27FC236}">
                <a16:creationId xmlns:a16="http://schemas.microsoft.com/office/drawing/2014/main" id="{E2306BAE-A97B-2144-BE0C-99A1D59FE842}"/>
              </a:ext>
            </a:extLst>
          </p:cNvPr>
          <p:cNvSpPr txBox="1"/>
          <p:nvPr/>
        </p:nvSpPr>
        <p:spPr>
          <a:xfrm>
            <a:off x="5802224" y="4715793"/>
            <a:ext cx="64644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3D9391"/>
                </a:solidFill>
                <a:latin typeface="微软雅黑" pitchFamily="34" charset="-122"/>
                <a:ea typeface="微软雅黑" pitchFamily="34" charset="-122"/>
              </a:rPr>
              <a:t>中医</a:t>
            </a:r>
          </a:p>
        </p:txBody>
      </p:sp>
      <p:sp>
        <p:nvSpPr>
          <p:cNvPr id="77" name="TextBox 30">
            <a:extLst>
              <a:ext uri="{FF2B5EF4-FFF2-40B4-BE49-F238E27FC236}">
                <a16:creationId xmlns:a16="http://schemas.microsoft.com/office/drawing/2014/main" id="{4D25BD87-BFD5-4C4B-8DB9-A4A21F649299}"/>
              </a:ext>
            </a:extLst>
          </p:cNvPr>
          <p:cNvSpPr txBox="1"/>
          <p:nvPr/>
        </p:nvSpPr>
        <p:spPr>
          <a:xfrm>
            <a:off x="9265665" y="4715793"/>
            <a:ext cx="68098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3D9391"/>
                </a:solidFill>
                <a:latin typeface="微软雅黑" pitchFamily="34" charset="-122"/>
                <a:ea typeface="微软雅黑" pitchFamily="34" charset="-122"/>
              </a:rPr>
              <a:t>患者</a:t>
            </a:r>
          </a:p>
        </p:txBody>
      </p:sp>
      <p:sp>
        <p:nvSpPr>
          <p:cNvPr id="78" name="TextBox 29">
            <a:extLst>
              <a:ext uri="{FF2B5EF4-FFF2-40B4-BE49-F238E27FC236}">
                <a16:creationId xmlns:a16="http://schemas.microsoft.com/office/drawing/2014/main" id="{ACC52863-3F3E-544A-BA33-39E6899BFB74}"/>
              </a:ext>
            </a:extLst>
          </p:cNvPr>
          <p:cNvSpPr txBox="1"/>
          <p:nvPr/>
        </p:nvSpPr>
        <p:spPr>
          <a:xfrm>
            <a:off x="1315956" y="5127728"/>
            <a:ext cx="2663474" cy="4344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2017</a:t>
            </a:r>
            <a:r>
              <a:rPr lang="zh-CN" altLang="en-US" sz="10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年末，全国中医类医疗卫生机构总数达</a:t>
            </a:r>
            <a:r>
              <a:rPr lang="en-US" altLang="zh-CN" sz="10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54243</a:t>
            </a:r>
            <a:r>
              <a:rPr lang="zh-CN" altLang="en-US" sz="10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</a:t>
            </a:r>
            <a:endParaRPr lang="en-US" altLang="zh-CN" sz="1000" dirty="0">
              <a:solidFill>
                <a:schemeClr val="tx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9" name="TextBox 29">
            <a:extLst>
              <a:ext uri="{FF2B5EF4-FFF2-40B4-BE49-F238E27FC236}">
                <a16:creationId xmlns:a16="http://schemas.microsoft.com/office/drawing/2014/main" id="{2215CC99-CEF7-C34A-93BC-E4D07D0EF573}"/>
              </a:ext>
            </a:extLst>
          </p:cNvPr>
          <p:cNvSpPr txBox="1"/>
          <p:nvPr/>
        </p:nvSpPr>
        <p:spPr>
          <a:xfrm>
            <a:off x="4625108" y="5131237"/>
            <a:ext cx="3000677" cy="6653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2017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年末，全国中医药卫生人员总数达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66.4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万人，比上年增加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5.1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万人（增长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8.3%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）。其中：中医类别执业（助理）医师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52.7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万人，中药师（士）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12.0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万人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0" name="TextBox 29">
            <a:extLst>
              <a:ext uri="{FF2B5EF4-FFF2-40B4-BE49-F238E27FC236}">
                <a16:creationId xmlns:a16="http://schemas.microsoft.com/office/drawing/2014/main" id="{5EB56B45-CEB4-4E4B-ACB1-83F8526CC460}"/>
              </a:ext>
            </a:extLst>
          </p:cNvPr>
          <p:cNvSpPr txBox="1"/>
          <p:nvPr/>
        </p:nvSpPr>
        <p:spPr>
          <a:xfrm>
            <a:off x="8221990" y="5113044"/>
            <a:ext cx="2891062" cy="4344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中医类医疗机构诊疗人次逐年增加，截止</a:t>
            </a:r>
            <a:r>
              <a:rPr lang="en-US" altLang="zh-CN" sz="10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2017</a:t>
            </a:r>
            <a:r>
              <a:rPr lang="zh-CN" altLang="en-US" sz="10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sz="10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zh-CN" altLang="en-US" sz="10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月，诊疗人次已经突破</a:t>
            </a:r>
            <a:r>
              <a:rPr lang="en-US" altLang="zh-CN" sz="10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zh-CN" altLang="en-US" sz="10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亿人次</a:t>
            </a:r>
            <a:endParaRPr lang="en-US" altLang="zh-CN" sz="1000" dirty="0">
              <a:solidFill>
                <a:schemeClr val="tx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F7D98795-5645-D14A-AA49-A690DD4ECFF6}"/>
              </a:ext>
            </a:extLst>
          </p:cNvPr>
          <p:cNvGrpSpPr/>
          <p:nvPr/>
        </p:nvGrpSpPr>
        <p:grpSpPr>
          <a:xfrm>
            <a:off x="5019929" y="2219932"/>
            <a:ext cx="2201598" cy="2201598"/>
            <a:chOff x="1766094" y="2627734"/>
            <a:chExt cx="2610644" cy="2610644"/>
          </a:xfrm>
        </p:grpSpPr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34666DEA-5156-9146-9F1F-7AD27A6136A1}"/>
                </a:ext>
              </a:extLst>
            </p:cNvPr>
            <p:cNvSpPr/>
            <p:nvPr/>
          </p:nvSpPr>
          <p:spPr>
            <a:xfrm>
              <a:off x="1766094" y="2627734"/>
              <a:ext cx="2610644" cy="261064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3" name="任意多边形 19">
              <a:extLst>
                <a:ext uri="{FF2B5EF4-FFF2-40B4-BE49-F238E27FC236}">
                  <a16:creationId xmlns:a16="http://schemas.microsoft.com/office/drawing/2014/main" id="{8FA9BA19-DD3D-E449-AC5E-723A315045CE}"/>
                </a:ext>
              </a:extLst>
            </p:cNvPr>
            <p:cNvSpPr/>
            <p:nvPr/>
          </p:nvSpPr>
          <p:spPr>
            <a:xfrm>
              <a:off x="1856582" y="2718222"/>
              <a:ext cx="2429668" cy="2429668"/>
            </a:xfrm>
            <a:custGeom>
              <a:avLst/>
              <a:gdLst>
                <a:gd name="connsiteX0" fmla="*/ 1214834 w 2429668"/>
                <a:gd name="connsiteY0" fmla="*/ 235897 h 2429668"/>
                <a:gd name="connsiteX1" fmla="*/ 235897 w 2429668"/>
                <a:gd name="connsiteY1" fmla="*/ 1214834 h 2429668"/>
                <a:gd name="connsiteX2" fmla="*/ 1214834 w 2429668"/>
                <a:gd name="connsiteY2" fmla="*/ 2193771 h 2429668"/>
                <a:gd name="connsiteX3" fmla="*/ 2193771 w 2429668"/>
                <a:gd name="connsiteY3" fmla="*/ 1214834 h 2429668"/>
                <a:gd name="connsiteX4" fmla="*/ 1214834 w 2429668"/>
                <a:gd name="connsiteY4" fmla="*/ 235897 h 2429668"/>
                <a:gd name="connsiteX5" fmla="*/ 1214834 w 2429668"/>
                <a:gd name="connsiteY5" fmla="*/ 0 h 2429668"/>
                <a:gd name="connsiteX6" fmla="*/ 2429668 w 2429668"/>
                <a:gd name="connsiteY6" fmla="*/ 1214834 h 2429668"/>
                <a:gd name="connsiteX7" fmla="*/ 1214834 w 2429668"/>
                <a:gd name="connsiteY7" fmla="*/ 2429668 h 2429668"/>
                <a:gd name="connsiteX8" fmla="*/ 0 w 2429668"/>
                <a:gd name="connsiteY8" fmla="*/ 1214834 h 2429668"/>
                <a:gd name="connsiteX9" fmla="*/ 1214834 w 2429668"/>
                <a:gd name="connsiteY9" fmla="*/ 0 h 242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668" h="2429668">
                  <a:moveTo>
                    <a:pt x="1214834" y="235897"/>
                  </a:moveTo>
                  <a:cubicBezTo>
                    <a:pt x="674182" y="235897"/>
                    <a:pt x="235897" y="674182"/>
                    <a:pt x="235897" y="1214834"/>
                  </a:cubicBezTo>
                  <a:cubicBezTo>
                    <a:pt x="235897" y="1755486"/>
                    <a:pt x="674182" y="2193771"/>
                    <a:pt x="1214834" y="2193771"/>
                  </a:cubicBezTo>
                  <a:cubicBezTo>
                    <a:pt x="1755486" y="2193771"/>
                    <a:pt x="2193771" y="1755486"/>
                    <a:pt x="2193771" y="1214834"/>
                  </a:cubicBezTo>
                  <a:cubicBezTo>
                    <a:pt x="2193771" y="674182"/>
                    <a:pt x="1755486" y="235897"/>
                    <a:pt x="1214834" y="235897"/>
                  </a:cubicBezTo>
                  <a:close/>
                  <a:moveTo>
                    <a:pt x="1214834" y="0"/>
                  </a:moveTo>
                  <a:cubicBezTo>
                    <a:pt x="1885768" y="0"/>
                    <a:pt x="2429668" y="543900"/>
                    <a:pt x="2429668" y="1214834"/>
                  </a:cubicBezTo>
                  <a:cubicBezTo>
                    <a:pt x="2429668" y="1885768"/>
                    <a:pt x="1885768" y="2429668"/>
                    <a:pt x="1214834" y="2429668"/>
                  </a:cubicBezTo>
                  <a:cubicBezTo>
                    <a:pt x="543900" y="2429668"/>
                    <a:pt x="0" y="1885768"/>
                    <a:pt x="0" y="1214834"/>
                  </a:cubicBezTo>
                  <a:cubicBezTo>
                    <a:pt x="0" y="543900"/>
                    <a:pt x="543900" y="0"/>
                    <a:pt x="12148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84" name="椭圆 83">
            <a:extLst>
              <a:ext uri="{FF2B5EF4-FFF2-40B4-BE49-F238E27FC236}">
                <a16:creationId xmlns:a16="http://schemas.microsoft.com/office/drawing/2014/main" id="{E04EC5E1-08EA-2E4B-B610-DF8E2524DC76}"/>
              </a:ext>
            </a:extLst>
          </p:cNvPr>
          <p:cNvSpPr/>
          <p:nvPr/>
        </p:nvSpPr>
        <p:spPr>
          <a:xfrm>
            <a:off x="8498623" y="2226411"/>
            <a:ext cx="2188347" cy="2188347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33E308DF-A44A-DC4F-AA06-1528158F140E}"/>
              </a:ext>
            </a:extLst>
          </p:cNvPr>
          <p:cNvGrpSpPr/>
          <p:nvPr/>
        </p:nvGrpSpPr>
        <p:grpSpPr>
          <a:xfrm>
            <a:off x="8498625" y="2219932"/>
            <a:ext cx="2201598" cy="2201598"/>
            <a:chOff x="1766094" y="2627734"/>
            <a:chExt cx="2610644" cy="2610644"/>
          </a:xfrm>
        </p:grpSpPr>
        <p:sp>
          <p:nvSpPr>
            <p:cNvPr id="86" name="任意多边形 19">
              <a:extLst>
                <a:ext uri="{FF2B5EF4-FFF2-40B4-BE49-F238E27FC236}">
                  <a16:creationId xmlns:a16="http://schemas.microsoft.com/office/drawing/2014/main" id="{4CA21331-8B94-2C4A-9951-07FBE61710E6}"/>
                </a:ext>
              </a:extLst>
            </p:cNvPr>
            <p:cNvSpPr/>
            <p:nvPr/>
          </p:nvSpPr>
          <p:spPr>
            <a:xfrm>
              <a:off x="1864568" y="2718222"/>
              <a:ext cx="2429668" cy="2429668"/>
            </a:xfrm>
            <a:custGeom>
              <a:avLst/>
              <a:gdLst>
                <a:gd name="connsiteX0" fmla="*/ 1214834 w 2429668"/>
                <a:gd name="connsiteY0" fmla="*/ 235897 h 2429668"/>
                <a:gd name="connsiteX1" fmla="*/ 235897 w 2429668"/>
                <a:gd name="connsiteY1" fmla="*/ 1214834 h 2429668"/>
                <a:gd name="connsiteX2" fmla="*/ 1214834 w 2429668"/>
                <a:gd name="connsiteY2" fmla="*/ 2193771 h 2429668"/>
                <a:gd name="connsiteX3" fmla="*/ 2193771 w 2429668"/>
                <a:gd name="connsiteY3" fmla="*/ 1214834 h 2429668"/>
                <a:gd name="connsiteX4" fmla="*/ 1214834 w 2429668"/>
                <a:gd name="connsiteY4" fmla="*/ 235897 h 2429668"/>
                <a:gd name="connsiteX5" fmla="*/ 1214834 w 2429668"/>
                <a:gd name="connsiteY5" fmla="*/ 0 h 2429668"/>
                <a:gd name="connsiteX6" fmla="*/ 2429668 w 2429668"/>
                <a:gd name="connsiteY6" fmla="*/ 1214834 h 2429668"/>
                <a:gd name="connsiteX7" fmla="*/ 1214834 w 2429668"/>
                <a:gd name="connsiteY7" fmla="*/ 2429668 h 2429668"/>
                <a:gd name="connsiteX8" fmla="*/ 0 w 2429668"/>
                <a:gd name="connsiteY8" fmla="*/ 1214834 h 2429668"/>
                <a:gd name="connsiteX9" fmla="*/ 1214834 w 2429668"/>
                <a:gd name="connsiteY9" fmla="*/ 0 h 242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668" h="2429668">
                  <a:moveTo>
                    <a:pt x="1214834" y="235897"/>
                  </a:moveTo>
                  <a:cubicBezTo>
                    <a:pt x="674182" y="235897"/>
                    <a:pt x="235897" y="674182"/>
                    <a:pt x="235897" y="1214834"/>
                  </a:cubicBezTo>
                  <a:cubicBezTo>
                    <a:pt x="235897" y="1755486"/>
                    <a:pt x="674182" y="2193771"/>
                    <a:pt x="1214834" y="2193771"/>
                  </a:cubicBezTo>
                  <a:cubicBezTo>
                    <a:pt x="1755486" y="2193771"/>
                    <a:pt x="2193771" y="1755486"/>
                    <a:pt x="2193771" y="1214834"/>
                  </a:cubicBezTo>
                  <a:cubicBezTo>
                    <a:pt x="2193771" y="674182"/>
                    <a:pt x="1755486" y="235897"/>
                    <a:pt x="1214834" y="235897"/>
                  </a:cubicBezTo>
                  <a:close/>
                  <a:moveTo>
                    <a:pt x="1214834" y="0"/>
                  </a:moveTo>
                  <a:cubicBezTo>
                    <a:pt x="1885768" y="0"/>
                    <a:pt x="2429668" y="543900"/>
                    <a:pt x="2429668" y="1214834"/>
                  </a:cubicBezTo>
                  <a:cubicBezTo>
                    <a:pt x="2429668" y="1885768"/>
                    <a:pt x="1885768" y="2429668"/>
                    <a:pt x="1214834" y="2429668"/>
                  </a:cubicBezTo>
                  <a:cubicBezTo>
                    <a:pt x="543900" y="2429668"/>
                    <a:pt x="0" y="1885768"/>
                    <a:pt x="0" y="1214834"/>
                  </a:cubicBezTo>
                  <a:cubicBezTo>
                    <a:pt x="0" y="543900"/>
                    <a:pt x="543900" y="0"/>
                    <a:pt x="12148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E0C567DE-E040-5F4F-900C-4F5F041C6EB6}"/>
                </a:ext>
              </a:extLst>
            </p:cNvPr>
            <p:cNvSpPr/>
            <p:nvPr/>
          </p:nvSpPr>
          <p:spPr>
            <a:xfrm>
              <a:off x="1766094" y="2627734"/>
              <a:ext cx="2610644" cy="2610644"/>
            </a:xfrm>
            <a:prstGeom prst="ellipse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</p:grpSp>
      <p:sp>
        <p:nvSpPr>
          <p:cNvPr id="88" name="弧形 10">
            <a:extLst>
              <a:ext uri="{FF2B5EF4-FFF2-40B4-BE49-F238E27FC236}">
                <a16:creationId xmlns:a16="http://schemas.microsoft.com/office/drawing/2014/main" id="{DD4BE97B-927F-AA40-BE5E-7F4A45D943B4}"/>
              </a:ext>
            </a:extLst>
          </p:cNvPr>
          <p:cNvSpPr/>
          <p:nvPr/>
        </p:nvSpPr>
        <p:spPr>
          <a:xfrm>
            <a:off x="8635154" y="2369715"/>
            <a:ext cx="1915285" cy="1915285"/>
          </a:xfrm>
          <a:prstGeom prst="arc">
            <a:avLst>
              <a:gd name="adj1" fmla="val 16200000"/>
              <a:gd name="adj2" fmla="val 758092"/>
            </a:avLst>
          </a:prstGeom>
          <a:ln w="330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DA4C3FC7-80B2-434A-A587-F017B6AC36A9}"/>
              </a:ext>
            </a:extLst>
          </p:cNvPr>
          <p:cNvGrpSpPr/>
          <p:nvPr/>
        </p:nvGrpSpPr>
        <p:grpSpPr>
          <a:xfrm>
            <a:off x="5019927" y="2233184"/>
            <a:ext cx="2188347" cy="2188347"/>
            <a:chOff x="1766094" y="2627734"/>
            <a:chExt cx="2610644" cy="2610644"/>
          </a:xfrm>
        </p:grpSpPr>
        <p:sp>
          <p:nvSpPr>
            <p:cNvPr id="90" name="弧形 10">
              <a:extLst>
                <a:ext uri="{FF2B5EF4-FFF2-40B4-BE49-F238E27FC236}">
                  <a16:creationId xmlns:a16="http://schemas.microsoft.com/office/drawing/2014/main" id="{2C12661F-CD90-7243-91BF-EE7DE0B2B98C}"/>
                </a:ext>
              </a:extLst>
            </p:cNvPr>
            <p:cNvSpPr/>
            <p:nvPr/>
          </p:nvSpPr>
          <p:spPr>
            <a:xfrm>
              <a:off x="1928972" y="2790612"/>
              <a:ext cx="2284888" cy="2284888"/>
            </a:xfrm>
            <a:prstGeom prst="arc">
              <a:avLst>
                <a:gd name="adj1" fmla="val 16200000"/>
                <a:gd name="adj2" fmla="val 758092"/>
              </a:avLst>
            </a:prstGeom>
            <a:ln w="330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BF949CC4-1568-194A-BA16-D75AE138BABF}"/>
                </a:ext>
              </a:extLst>
            </p:cNvPr>
            <p:cNvSpPr/>
            <p:nvPr/>
          </p:nvSpPr>
          <p:spPr>
            <a:xfrm>
              <a:off x="1766094" y="2627734"/>
              <a:ext cx="2610644" cy="2610644"/>
            </a:xfrm>
            <a:prstGeom prst="ellipse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93" name="TextBox 51">
            <a:extLst>
              <a:ext uri="{FF2B5EF4-FFF2-40B4-BE49-F238E27FC236}">
                <a16:creationId xmlns:a16="http://schemas.microsoft.com/office/drawing/2014/main" id="{64EBA69D-EDAB-244C-9FFF-D51A0BBDDFC2}"/>
              </a:ext>
            </a:extLst>
          </p:cNvPr>
          <p:cNvSpPr txBox="1"/>
          <p:nvPr/>
        </p:nvSpPr>
        <p:spPr>
          <a:xfrm>
            <a:off x="406086" y="24401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规模巨大的中医市场</a:t>
            </a:r>
          </a:p>
        </p:txBody>
      </p:sp>
      <p:sp>
        <p:nvSpPr>
          <p:cNvPr id="96" name="文本框 9">
            <a:extLst>
              <a:ext uri="{FF2B5EF4-FFF2-40B4-BE49-F238E27FC236}">
                <a16:creationId xmlns:a16="http://schemas.microsoft.com/office/drawing/2014/main" id="{C26322DB-AD39-464A-9EB8-0647630B5410}"/>
              </a:ext>
            </a:extLst>
          </p:cNvPr>
          <p:cNvSpPr txBox="1"/>
          <p:nvPr/>
        </p:nvSpPr>
        <p:spPr>
          <a:xfrm>
            <a:off x="1939143" y="3112454"/>
            <a:ext cx="1452316" cy="482811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 algn="ctr"/>
            <a:r>
              <a:rPr lang="en-US" altLang="zh-CN" sz="2800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54243</a:t>
            </a:r>
            <a:r>
              <a:rPr lang="zh-CN" altLang="en-US" sz="2800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 </a:t>
            </a:r>
            <a:r>
              <a:rPr lang="zh-CN" altLang="en-US" sz="2800" b="1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家</a:t>
            </a:r>
          </a:p>
        </p:txBody>
      </p:sp>
      <p:sp>
        <p:nvSpPr>
          <p:cNvPr id="97" name="文本框 9">
            <a:extLst>
              <a:ext uri="{FF2B5EF4-FFF2-40B4-BE49-F238E27FC236}">
                <a16:creationId xmlns:a16="http://schemas.microsoft.com/office/drawing/2014/main" id="{9078F36F-96D3-9548-8851-EAEE8099B4F3}"/>
              </a:ext>
            </a:extLst>
          </p:cNvPr>
          <p:cNvSpPr txBox="1"/>
          <p:nvPr/>
        </p:nvSpPr>
        <p:spPr>
          <a:xfrm>
            <a:off x="5421872" y="3134467"/>
            <a:ext cx="1515097" cy="482811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 algn="ctr"/>
            <a:r>
              <a:rPr lang="en-US" altLang="zh-CN" sz="2800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66.4</a:t>
            </a:r>
            <a:r>
              <a:rPr lang="zh-CN" altLang="en-US" sz="2800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 </a:t>
            </a:r>
            <a:r>
              <a:rPr lang="zh-CN" altLang="en-US" sz="2800" b="1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万人</a:t>
            </a:r>
          </a:p>
        </p:txBody>
      </p:sp>
      <p:sp>
        <p:nvSpPr>
          <p:cNvPr id="98" name="文本框 9">
            <a:extLst>
              <a:ext uri="{FF2B5EF4-FFF2-40B4-BE49-F238E27FC236}">
                <a16:creationId xmlns:a16="http://schemas.microsoft.com/office/drawing/2014/main" id="{E776031D-F583-F74D-8B0A-E5EBA9D9D624}"/>
              </a:ext>
            </a:extLst>
          </p:cNvPr>
          <p:cNvSpPr txBox="1"/>
          <p:nvPr/>
        </p:nvSpPr>
        <p:spPr>
          <a:xfrm>
            <a:off x="8909973" y="3134467"/>
            <a:ext cx="1515097" cy="482811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 algn="ctr"/>
            <a:r>
              <a:rPr lang="en-US" altLang="zh-CN" sz="2800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10</a:t>
            </a:r>
            <a:r>
              <a:rPr lang="zh-CN" altLang="en-US" sz="2800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 </a:t>
            </a:r>
            <a:r>
              <a:rPr lang="zh-CN" altLang="en-US" sz="2800" b="1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亿人</a:t>
            </a:r>
          </a:p>
        </p:txBody>
      </p:sp>
    </p:spTree>
    <p:extLst>
      <p:ext uri="{BB962C8B-B14F-4D97-AF65-F5344CB8AC3E}">
        <p14:creationId xmlns:p14="http://schemas.microsoft.com/office/powerpoint/2010/main" val="3086651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>
            <a:extLst>
              <a:ext uri="{FF2B5EF4-FFF2-40B4-BE49-F238E27FC236}">
                <a16:creationId xmlns:a16="http://schemas.microsoft.com/office/drawing/2014/main" id="{5E757388-5611-874B-AF91-98403775EBF7}"/>
              </a:ext>
            </a:extLst>
          </p:cNvPr>
          <p:cNvSpPr/>
          <p:nvPr/>
        </p:nvSpPr>
        <p:spPr>
          <a:xfrm>
            <a:off x="6352919" y="3139705"/>
            <a:ext cx="858547" cy="85854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端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67B307F-BDB5-3C46-A44F-C8C8D855899C}"/>
              </a:ext>
            </a:extLst>
          </p:cNvPr>
          <p:cNvGrpSpPr/>
          <p:nvPr/>
        </p:nvGrpSpPr>
        <p:grpSpPr>
          <a:xfrm>
            <a:off x="7629845" y="1624804"/>
            <a:ext cx="3540918" cy="575351"/>
            <a:chOff x="5427447" y="2153465"/>
            <a:chExt cx="3771274" cy="612781"/>
          </a:xfrm>
        </p:grpSpPr>
        <p:sp>
          <p:nvSpPr>
            <p:cNvPr id="31" name="矩形: 圆角 14">
              <a:extLst>
                <a:ext uri="{FF2B5EF4-FFF2-40B4-BE49-F238E27FC236}">
                  <a16:creationId xmlns:a16="http://schemas.microsoft.com/office/drawing/2014/main" id="{21FF434D-FC27-AB47-9DDE-CAF5DC1C7FE7}"/>
                </a:ext>
              </a:extLst>
            </p:cNvPr>
            <p:cNvSpPr/>
            <p:nvPr/>
          </p:nvSpPr>
          <p:spPr>
            <a:xfrm flipH="1">
              <a:off x="5519936" y="2153465"/>
              <a:ext cx="3678785" cy="612781"/>
            </a:xfrm>
            <a:prstGeom prst="rect">
              <a:avLst/>
            </a:prstGeom>
            <a:solidFill>
              <a:srgbClr val="EBEBEB"/>
            </a:solidFill>
            <a:ln w="12700">
              <a:gradFill>
                <a:gsLst>
                  <a:gs pos="0">
                    <a:schemeClr val="accent1"/>
                  </a:gs>
                  <a:gs pos="58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225425" marR="0" lvl="0" indent="-225425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Arial" pitchFamily="34" charset="0"/>
                <a:sym typeface="+mn-lt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CA9B81E6-EB8A-A341-990A-FE45854E7D5F}"/>
                </a:ext>
              </a:extLst>
            </p:cNvPr>
            <p:cNvSpPr/>
            <p:nvPr/>
          </p:nvSpPr>
          <p:spPr>
            <a:xfrm>
              <a:off x="5427447" y="2405737"/>
              <a:ext cx="155194" cy="155194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</p:grpSp>
      <p:cxnSp>
        <p:nvCxnSpPr>
          <p:cNvPr id="23" name="连接符: 肘形 36">
            <a:extLst>
              <a:ext uri="{FF2B5EF4-FFF2-40B4-BE49-F238E27FC236}">
                <a16:creationId xmlns:a16="http://schemas.microsoft.com/office/drawing/2014/main" id="{EC866697-EC6E-7F44-9319-2E55F5C81F49}"/>
              </a:ext>
            </a:extLst>
          </p:cNvPr>
          <p:cNvCxnSpPr>
            <a:cxnSpLocks/>
            <a:stCxn id="32" idx="2"/>
          </p:cNvCxnSpPr>
          <p:nvPr/>
        </p:nvCxnSpPr>
        <p:spPr>
          <a:xfrm rot="10800000" flipV="1">
            <a:off x="7420543" y="1934524"/>
            <a:ext cx="209303" cy="325190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39">
            <a:extLst>
              <a:ext uri="{FF2B5EF4-FFF2-40B4-BE49-F238E27FC236}">
                <a16:creationId xmlns:a16="http://schemas.microsoft.com/office/drawing/2014/main" id="{4092480E-E74D-2144-BAEF-0DC7ADB03EAC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7211466" y="3568978"/>
            <a:ext cx="41837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7A4196F8-4F91-444C-A72E-1B8D3561A005}"/>
              </a:ext>
            </a:extLst>
          </p:cNvPr>
          <p:cNvSpPr/>
          <p:nvPr/>
        </p:nvSpPr>
        <p:spPr>
          <a:xfrm flipH="1">
            <a:off x="4980534" y="3139705"/>
            <a:ext cx="858547" cy="8585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端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4CD668E-0FF5-D442-90A2-CC2A1C3A4D27}"/>
              </a:ext>
            </a:extLst>
          </p:cNvPr>
          <p:cNvGrpSpPr/>
          <p:nvPr/>
        </p:nvGrpSpPr>
        <p:grpSpPr>
          <a:xfrm>
            <a:off x="1021237" y="1624804"/>
            <a:ext cx="3750106" cy="3561622"/>
            <a:chOff x="1021237" y="2004817"/>
            <a:chExt cx="3750106" cy="3561622"/>
          </a:xfrm>
        </p:grpSpPr>
        <p:sp>
          <p:nvSpPr>
            <p:cNvPr id="17" name="矩形: 圆角 81">
              <a:extLst>
                <a:ext uri="{FF2B5EF4-FFF2-40B4-BE49-F238E27FC236}">
                  <a16:creationId xmlns:a16="http://schemas.microsoft.com/office/drawing/2014/main" id="{04193B3F-5CEB-EF4C-B512-5B92B00A2210}"/>
                </a:ext>
              </a:extLst>
            </p:cNvPr>
            <p:cNvSpPr/>
            <p:nvPr/>
          </p:nvSpPr>
          <p:spPr>
            <a:xfrm>
              <a:off x="1021237" y="2004817"/>
              <a:ext cx="3454078" cy="575350"/>
            </a:xfrm>
            <a:prstGeom prst="rect">
              <a:avLst/>
            </a:prstGeom>
            <a:solidFill>
              <a:srgbClr val="EBEBEB"/>
            </a:solidFill>
            <a:ln w="12700">
              <a:gradFill>
                <a:gsLst>
                  <a:gs pos="0">
                    <a:schemeClr val="accent1"/>
                  </a:gs>
                  <a:gs pos="58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225425" marR="0" lvl="0" indent="-225425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Arial" pitchFamily="34" charset="0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776AD2F0-0F17-B743-A3E6-E8F5818F895C}"/>
                </a:ext>
              </a:extLst>
            </p:cNvPr>
            <p:cNvSpPr/>
            <p:nvPr/>
          </p:nvSpPr>
          <p:spPr>
            <a:xfrm flipH="1">
              <a:off x="4416441" y="2241679"/>
              <a:ext cx="145714" cy="14571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cxnSp>
          <p:nvCxnSpPr>
            <p:cNvPr id="9" name="连接符: 肘形 71">
              <a:extLst>
                <a:ext uri="{FF2B5EF4-FFF2-40B4-BE49-F238E27FC236}">
                  <a16:creationId xmlns:a16="http://schemas.microsoft.com/office/drawing/2014/main" id="{392AC774-E35F-2C43-B64F-45B8D9C0B738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4562155" y="2314536"/>
              <a:ext cx="209188" cy="3251903"/>
            </a:xfrm>
            <a:prstGeom prst="bentConnector2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id="{C3DB54C8-7293-AC47-A87E-65DB399224FC}"/>
              </a:ext>
            </a:extLst>
          </p:cNvPr>
          <p:cNvSpPr/>
          <p:nvPr/>
        </p:nvSpPr>
        <p:spPr>
          <a:xfrm>
            <a:off x="1115112" y="1733038"/>
            <a:ext cx="3106264" cy="35888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ts val="2200"/>
              </a:lnSpc>
            </a:pPr>
            <a:r>
              <a:rPr lang="zh-CN" altLang="en-US" sz="14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学术交流</a:t>
            </a:r>
            <a:endParaRPr lang="en-US" altLang="zh-CN" sz="1400" dirty="0">
              <a:solidFill>
                <a:schemeClr val="tx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317810B-8370-1247-8C8B-5D4FE2C901DE}"/>
              </a:ext>
            </a:extLst>
          </p:cNvPr>
          <p:cNvSpPr/>
          <p:nvPr/>
        </p:nvSpPr>
        <p:spPr>
          <a:xfrm>
            <a:off x="7890592" y="1748939"/>
            <a:ext cx="3106264" cy="3077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/>
            <a:r>
              <a:rPr lang="zh-CN" altLang="en-US" sz="14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慢病管理</a:t>
            </a:r>
            <a:endParaRPr lang="en-US" altLang="zh-CN" sz="1400" dirty="0">
              <a:solidFill>
                <a:schemeClr val="tx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TextBox 51">
            <a:extLst>
              <a:ext uri="{FF2B5EF4-FFF2-40B4-BE49-F238E27FC236}">
                <a16:creationId xmlns:a16="http://schemas.microsoft.com/office/drawing/2014/main" id="{2E8CEC56-4548-B74A-A35D-7D8340E56E99}"/>
              </a:ext>
            </a:extLst>
          </p:cNvPr>
          <p:cNvSpPr txBox="1"/>
          <p:nvPr/>
        </p:nvSpPr>
        <p:spPr>
          <a:xfrm>
            <a:off x="406086" y="24401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规模巨大的中医市场</a:t>
            </a:r>
          </a:p>
        </p:txBody>
      </p:sp>
      <p:sp>
        <p:nvSpPr>
          <p:cNvPr id="47" name="矩形: 圆角 81">
            <a:extLst>
              <a:ext uri="{FF2B5EF4-FFF2-40B4-BE49-F238E27FC236}">
                <a16:creationId xmlns:a16="http://schemas.microsoft.com/office/drawing/2014/main" id="{49C10ED5-8791-144D-B2EC-DB6109446D4D}"/>
              </a:ext>
            </a:extLst>
          </p:cNvPr>
          <p:cNvSpPr/>
          <p:nvPr/>
        </p:nvSpPr>
        <p:spPr>
          <a:xfrm>
            <a:off x="1021237" y="2438673"/>
            <a:ext cx="3454078" cy="617074"/>
          </a:xfrm>
          <a:prstGeom prst="rect">
            <a:avLst/>
          </a:prstGeom>
          <a:solidFill>
            <a:srgbClr val="EBEBEB"/>
          </a:solidFill>
          <a:ln w="12700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225425" marR="0" lvl="0" indent="-225425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Arial" pitchFamily="34" charset="0"/>
              <a:sym typeface="+mn-lt"/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13D8D74D-0614-D641-A14E-F860775657F2}"/>
              </a:ext>
            </a:extLst>
          </p:cNvPr>
          <p:cNvSpPr/>
          <p:nvPr/>
        </p:nvSpPr>
        <p:spPr>
          <a:xfrm flipH="1">
            <a:off x="4416441" y="2675535"/>
            <a:ext cx="145714" cy="14571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cxnSp>
        <p:nvCxnSpPr>
          <p:cNvPr id="52" name="直接连接符 25">
            <a:extLst>
              <a:ext uri="{FF2B5EF4-FFF2-40B4-BE49-F238E27FC236}">
                <a16:creationId xmlns:a16="http://schemas.microsoft.com/office/drawing/2014/main" id="{77468191-4BC1-0C4A-9DBE-BEC75B00B009}"/>
              </a:ext>
            </a:extLst>
          </p:cNvPr>
          <p:cNvCxnSpPr>
            <a:cxnSpLocks/>
          </p:cNvCxnSpPr>
          <p:nvPr/>
        </p:nvCxnSpPr>
        <p:spPr>
          <a:xfrm flipH="1">
            <a:off x="4562156" y="2759132"/>
            <a:ext cx="2091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EDE88354-3DBE-924A-AF4E-C422CAFB7348}"/>
              </a:ext>
            </a:extLst>
          </p:cNvPr>
          <p:cNvSpPr/>
          <p:nvPr/>
        </p:nvSpPr>
        <p:spPr>
          <a:xfrm>
            <a:off x="1122836" y="2546907"/>
            <a:ext cx="3106264" cy="35888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ts val="2200"/>
              </a:lnSpc>
            </a:pPr>
            <a:r>
              <a:rPr lang="zh-CN" altLang="en-US" sz="14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专业智能学习</a:t>
            </a:r>
            <a:endParaRPr lang="en-US" altLang="zh-CN" sz="1400" dirty="0">
              <a:solidFill>
                <a:schemeClr val="tx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矩形: 圆角 81">
            <a:extLst>
              <a:ext uri="{FF2B5EF4-FFF2-40B4-BE49-F238E27FC236}">
                <a16:creationId xmlns:a16="http://schemas.microsoft.com/office/drawing/2014/main" id="{E913B72E-8F3F-A545-94F3-E60F28D0FFDF}"/>
              </a:ext>
            </a:extLst>
          </p:cNvPr>
          <p:cNvSpPr/>
          <p:nvPr/>
        </p:nvSpPr>
        <p:spPr>
          <a:xfrm>
            <a:off x="1021237" y="3248521"/>
            <a:ext cx="3454078" cy="575350"/>
          </a:xfrm>
          <a:prstGeom prst="rect">
            <a:avLst/>
          </a:prstGeom>
          <a:solidFill>
            <a:srgbClr val="EBEBEB"/>
          </a:solidFill>
          <a:ln w="12700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225425" marR="0" lvl="0" indent="-225425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Arial" pitchFamily="34" charset="0"/>
              <a:sym typeface="+mn-lt"/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1C4EF148-8F45-3947-937F-38498C3B8469}"/>
              </a:ext>
            </a:extLst>
          </p:cNvPr>
          <p:cNvSpPr/>
          <p:nvPr/>
        </p:nvSpPr>
        <p:spPr>
          <a:xfrm flipH="1">
            <a:off x="4416441" y="3485383"/>
            <a:ext cx="145714" cy="14571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cxnSp>
        <p:nvCxnSpPr>
          <p:cNvPr id="57" name="直接连接符 25">
            <a:extLst>
              <a:ext uri="{FF2B5EF4-FFF2-40B4-BE49-F238E27FC236}">
                <a16:creationId xmlns:a16="http://schemas.microsoft.com/office/drawing/2014/main" id="{528F5B71-E660-4A4C-AEA1-5622DE1AB9BA}"/>
              </a:ext>
            </a:extLst>
          </p:cNvPr>
          <p:cNvCxnSpPr>
            <a:cxnSpLocks/>
            <a:stCxn id="5" idx="6"/>
          </p:cNvCxnSpPr>
          <p:nvPr/>
        </p:nvCxnSpPr>
        <p:spPr>
          <a:xfrm flipH="1">
            <a:off x="4562156" y="3568979"/>
            <a:ext cx="418378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: 圆角 81">
            <a:extLst>
              <a:ext uri="{FF2B5EF4-FFF2-40B4-BE49-F238E27FC236}">
                <a16:creationId xmlns:a16="http://schemas.microsoft.com/office/drawing/2014/main" id="{A2F103A3-2767-E044-9E46-352356CC6E71}"/>
              </a:ext>
            </a:extLst>
          </p:cNvPr>
          <p:cNvSpPr/>
          <p:nvPr/>
        </p:nvSpPr>
        <p:spPr>
          <a:xfrm>
            <a:off x="1021237" y="4057491"/>
            <a:ext cx="3454078" cy="575350"/>
          </a:xfrm>
          <a:prstGeom prst="rect">
            <a:avLst/>
          </a:prstGeom>
          <a:solidFill>
            <a:srgbClr val="EBEBEB"/>
          </a:solidFill>
          <a:ln w="12700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225425" marR="0" lvl="0" indent="-225425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Arial" pitchFamily="34" charset="0"/>
              <a:sym typeface="+mn-lt"/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DD1D3FC8-96C7-C24B-BDD0-F13CE8905D43}"/>
              </a:ext>
            </a:extLst>
          </p:cNvPr>
          <p:cNvSpPr/>
          <p:nvPr/>
        </p:nvSpPr>
        <p:spPr>
          <a:xfrm flipH="1">
            <a:off x="4416441" y="4294353"/>
            <a:ext cx="145714" cy="14571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cxnSp>
        <p:nvCxnSpPr>
          <p:cNvPr id="60" name="直接连接符 25">
            <a:extLst>
              <a:ext uri="{FF2B5EF4-FFF2-40B4-BE49-F238E27FC236}">
                <a16:creationId xmlns:a16="http://schemas.microsoft.com/office/drawing/2014/main" id="{E4FBDA93-12B1-3A4A-BF71-D9479FAA5641}"/>
              </a:ext>
            </a:extLst>
          </p:cNvPr>
          <p:cNvCxnSpPr>
            <a:cxnSpLocks/>
          </p:cNvCxnSpPr>
          <p:nvPr/>
        </p:nvCxnSpPr>
        <p:spPr>
          <a:xfrm flipH="1">
            <a:off x="4562155" y="4377950"/>
            <a:ext cx="2091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: 圆角 81">
            <a:extLst>
              <a:ext uri="{FF2B5EF4-FFF2-40B4-BE49-F238E27FC236}">
                <a16:creationId xmlns:a16="http://schemas.microsoft.com/office/drawing/2014/main" id="{E716A5DC-819A-3B42-BFC4-D64889573FC7}"/>
              </a:ext>
            </a:extLst>
          </p:cNvPr>
          <p:cNvSpPr/>
          <p:nvPr/>
        </p:nvSpPr>
        <p:spPr>
          <a:xfrm>
            <a:off x="1021237" y="4865967"/>
            <a:ext cx="3454078" cy="575350"/>
          </a:xfrm>
          <a:prstGeom prst="rect">
            <a:avLst/>
          </a:prstGeom>
          <a:solidFill>
            <a:srgbClr val="EBEBEB"/>
          </a:solidFill>
          <a:ln w="12700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225425" marR="0" lvl="0" indent="-225425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Arial" pitchFamily="34" charset="0"/>
              <a:sym typeface="+mn-lt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94F8A66D-C476-134C-BBE6-F4DE14C0473A}"/>
              </a:ext>
            </a:extLst>
          </p:cNvPr>
          <p:cNvSpPr/>
          <p:nvPr/>
        </p:nvSpPr>
        <p:spPr>
          <a:xfrm flipH="1">
            <a:off x="4416441" y="5102829"/>
            <a:ext cx="145714" cy="14571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cxnSp>
        <p:nvCxnSpPr>
          <p:cNvPr id="63" name="直接连接符 25">
            <a:extLst>
              <a:ext uri="{FF2B5EF4-FFF2-40B4-BE49-F238E27FC236}">
                <a16:creationId xmlns:a16="http://schemas.microsoft.com/office/drawing/2014/main" id="{87305331-E0CE-7649-A92E-C0CBAEAADF01}"/>
              </a:ext>
            </a:extLst>
          </p:cNvPr>
          <p:cNvCxnSpPr>
            <a:cxnSpLocks/>
          </p:cNvCxnSpPr>
          <p:nvPr/>
        </p:nvCxnSpPr>
        <p:spPr>
          <a:xfrm flipH="1">
            <a:off x="4562155" y="5186426"/>
            <a:ext cx="2091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>
            <a:extLst>
              <a:ext uri="{FF2B5EF4-FFF2-40B4-BE49-F238E27FC236}">
                <a16:creationId xmlns:a16="http://schemas.microsoft.com/office/drawing/2014/main" id="{204695E0-7C74-7142-B140-EA3B9EF57D02}"/>
              </a:ext>
            </a:extLst>
          </p:cNvPr>
          <p:cNvSpPr/>
          <p:nvPr/>
        </p:nvSpPr>
        <p:spPr>
          <a:xfrm>
            <a:off x="1122836" y="3372997"/>
            <a:ext cx="3106264" cy="35888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ts val="2200"/>
              </a:lnSpc>
            </a:pPr>
            <a:r>
              <a:rPr lang="zh-CN" altLang="en-US" sz="14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社区交流</a:t>
            </a:r>
            <a:endParaRPr lang="en-US" altLang="zh-CN" sz="1400" dirty="0">
              <a:solidFill>
                <a:schemeClr val="tx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5E3BD4FA-4772-F74D-AF66-F92D8C5D0F44}"/>
              </a:ext>
            </a:extLst>
          </p:cNvPr>
          <p:cNvSpPr/>
          <p:nvPr/>
        </p:nvSpPr>
        <p:spPr>
          <a:xfrm>
            <a:off x="1156343" y="4187769"/>
            <a:ext cx="3106264" cy="35888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ts val="2200"/>
              </a:lnSpc>
            </a:pPr>
            <a:r>
              <a:rPr lang="zh-CN" altLang="en-US" sz="14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医患交流</a:t>
            </a:r>
            <a:endParaRPr lang="en-US" altLang="zh-CN" sz="1400" dirty="0">
              <a:solidFill>
                <a:schemeClr val="tx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336C521B-EAAB-854E-8103-427D1FBB0C72}"/>
              </a:ext>
            </a:extLst>
          </p:cNvPr>
          <p:cNvSpPr/>
          <p:nvPr/>
        </p:nvSpPr>
        <p:spPr>
          <a:xfrm>
            <a:off x="1156343" y="4996245"/>
            <a:ext cx="3106264" cy="35888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ts val="2200"/>
              </a:lnSpc>
            </a:pPr>
            <a:r>
              <a:rPr lang="zh-CN" altLang="en-US" sz="14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论坛讲座</a:t>
            </a:r>
            <a:endParaRPr lang="en-US" altLang="zh-CN" sz="1400" dirty="0">
              <a:solidFill>
                <a:schemeClr val="tx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56CEA881-08DD-2B43-A051-EA0B8EEA5173}"/>
              </a:ext>
            </a:extLst>
          </p:cNvPr>
          <p:cNvGrpSpPr/>
          <p:nvPr/>
        </p:nvGrpSpPr>
        <p:grpSpPr>
          <a:xfrm>
            <a:off x="7629845" y="2437863"/>
            <a:ext cx="3540918" cy="575351"/>
            <a:chOff x="5427447" y="2153465"/>
            <a:chExt cx="3771274" cy="612781"/>
          </a:xfrm>
        </p:grpSpPr>
        <p:sp>
          <p:nvSpPr>
            <p:cNvPr id="78" name="矩形: 圆角 14">
              <a:extLst>
                <a:ext uri="{FF2B5EF4-FFF2-40B4-BE49-F238E27FC236}">
                  <a16:creationId xmlns:a16="http://schemas.microsoft.com/office/drawing/2014/main" id="{578376D9-7D09-B24A-AA63-D9A5602817B1}"/>
                </a:ext>
              </a:extLst>
            </p:cNvPr>
            <p:cNvSpPr/>
            <p:nvPr/>
          </p:nvSpPr>
          <p:spPr>
            <a:xfrm flipH="1">
              <a:off x="5519936" y="2153465"/>
              <a:ext cx="3678785" cy="612781"/>
            </a:xfrm>
            <a:prstGeom prst="rect">
              <a:avLst/>
            </a:prstGeom>
            <a:solidFill>
              <a:srgbClr val="EBEBEB"/>
            </a:solidFill>
            <a:ln w="12700">
              <a:gradFill>
                <a:gsLst>
                  <a:gs pos="0">
                    <a:schemeClr val="accent1"/>
                  </a:gs>
                  <a:gs pos="58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225425" marR="0" lvl="0" indent="-225425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Arial" pitchFamily="34" charset="0"/>
                <a:sym typeface="+mn-lt"/>
              </a:endParaRPr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A72D2602-3F14-3644-9970-91B696F8537D}"/>
                </a:ext>
              </a:extLst>
            </p:cNvPr>
            <p:cNvSpPr/>
            <p:nvPr/>
          </p:nvSpPr>
          <p:spPr>
            <a:xfrm>
              <a:off x="5427447" y="2405737"/>
              <a:ext cx="155194" cy="155194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A4A2CCA7-48C0-0044-B224-2C14A5CF0F83}"/>
              </a:ext>
            </a:extLst>
          </p:cNvPr>
          <p:cNvGrpSpPr/>
          <p:nvPr/>
        </p:nvGrpSpPr>
        <p:grpSpPr>
          <a:xfrm>
            <a:off x="7629845" y="3248520"/>
            <a:ext cx="3540918" cy="575351"/>
            <a:chOff x="5427447" y="2153465"/>
            <a:chExt cx="3771274" cy="612781"/>
          </a:xfrm>
        </p:grpSpPr>
        <p:sp>
          <p:nvSpPr>
            <p:cNvPr id="81" name="矩形: 圆角 14">
              <a:extLst>
                <a:ext uri="{FF2B5EF4-FFF2-40B4-BE49-F238E27FC236}">
                  <a16:creationId xmlns:a16="http://schemas.microsoft.com/office/drawing/2014/main" id="{C0FC1B7B-47C9-354B-A540-E2E46E30F3F7}"/>
                </a:ext>
              </a:extLst>
            </p:cNvPr>
            <p:cNvSpPr/>
            <p:nvPr/>
          </p:nvSpPr>
          <p:spPr>
            <a:xfrm flipH="1">
              <a:off x="5519936" y="2153465"/>
              <a:ext cx="3678785" cy="612781"/>
            </a:xfrm>
            <a:prstGeom prst="rect">
              <a:avLst/>
            </a:prstGeom>
            <a:solidFill>
              <a:srgbClr val="EBEBEB"/>
            </a:solidFill>
            <a:ln w="12700">
              <a:gradFill>
                <a:gsLst>
                  <a:gs pos="0">
                    <a:schemeClr val="accent1"/>
                  </a:gs>
                  <a:gs pos="58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225425" marR="0" lvl="0" indent="-225425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Arial" pitchFamily="34" charset="0"/>
                <a:sym typeface="+mn-lt"/>
              </a:endParaRPr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CBDF2992-5774-9F4D-B7FE-EB3BCD1E19C9}"/>
                </a:ext>
              </a:extLst>
            </p:cNvPr>
            <p:cNvSpPr/>
            <p:nvPr/>
          </p:nvSpPr>
          <p:spPr>
            <a:xfrm>
              <a:off x="5427447" y="2405737"/>
              <a:ext cx="155194" cy="155194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A2945102-CEBE-804C-8AE4-6047D322DF48}"/>
              </a:ext>
            </a:extLst>
          </p:cNvPr>
          <p:cNvGrpSpPr/>
          <p:nvPr/>
        </p:nvGrpSpPr>
        <p:grpSpPr>
          <a:xfrm>
            <a:off x="7629845" y="4057491"/>
            <a:ext cx="3540918" cy="575351"/>
            <a:chOff x="5427447" y="2153465"/>
            <a:chExt cx="3771274" cy="612781"/>
          </a:xfrm>
        </p:grpSpPr>
        <p:sp>
          <p:nvSpPr>
            <p:cNvPr id="84" name="矩形: 圆角 14">
              <a:extLst>
                <a:ext uri="{FF2B5EF4-FFF2-40B4-BE49-F238E27FC236}">
                  <a16:creationId xmlns:a16="http://schemas.microsoft.com/office/drawing/2014/main" id="{0E3B28FF-C107-844A-B448-6C3FC06AD781}"/>
                </a:ext>
              </a:extLst>
            </p:cNvPr>
            <p:cNvSpPr/>
            <p:nvPr/>
          </p:nvSpPr>
          <p:spPr>
            <a:xfrm flipH="1">
              <a:off x="5519936" y="2153465"/>
              <a:ext cx="3678785" cy="612781"/>
            </a:xfrm>
            <a:prstGeom prst="rect">
              <a:avLst/>
            </a:prstGeom>
            <a:solidFill>
              <a:srgbClr val="EBEBEB"/>
            </a:solidFill>
            <a:ln w="12700">
              <a:gradFill>
                <a:gsLst>
                  <a:gs pos="0">
                    <a:schemeClr val="accent1"/>
                  </a:gs>
                  <a:gs pos="58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225425" marR="0" lvl="0" indent="-225425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Arial" pitchFamily="34" charset="0"/>
                <a:sym typeface="+mn-lt"/>
              </a:endParaRPr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AC54B206-6674-4243-BD72-E083D1E9E969}"/>
                </a:ext>
              </a:extLst>
            </p:cNvPr>
            <p:cNvSpPr/>
            <p:nvPr/>
          </p:nvSpPr>
          <p:spPr>
            <a:xfrm>
              <a:off x="5427447" y="2405737"/>
              <a:ext cx="155194" cy="155194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4911FD74-6358-1340-8678-18B782236417}"/>
              </a:ext>
            </a:extLst>
          </p:cNvPr>
          <p:cNvGrpSpPr/>
          <p:nvPr/>
        </p:nvGrpSpPr>
        <p:grpSpPr>
          <a:xfrm>
            <a:off x="7629845" y="4865966"/>
            <a:ext cx="3540918" cy="575351"/>
            <a:chOff x="5427447" y="2153465"/>
            <a:chExt cx="3771274" cy="612781"/>
          </a:xfrm>
        </p:grpSpPr>
        <p:sp>
          <p:nvSpPr>
            <p:cNvPr id="87" name="矩形: 圆角 14">
              <a:extLst>
                <a:ext uri="{FF2B5EF4-FFF2-40B4-BE49-F238E27FC236}">
                  <a16:creationId xmlns:a16="http://schemas.microsoft.com/office/drawing/2014/main" id="{6FC0BD66-4729-4E43-A3F1-324829AB8CE0}"/>
                </a:ext>
              </a:extLst>
            </p:cNvPr>
            <p:cNvSpPr/>
            <p:nvPr/>
          </p:nvSpPr>
          <p:spPr>
            <a:xfrm flipH="1">
              <a:off x="5519936" y="2153465"/>
              <a:ext cx="3678785" cy="612781"/>
            </a:xfrm>
            <a:prstGeom prst="rect">
              <a:avLst/>
            </a:prstGeom>
            <a:solidFill>
              <a:srgbClr val="EBEBEB"/>
            </a:solidFill>
            <a:ln w="12700">
              <a:gradFill>
                <a:gsLst>
                  <a:gs pos="0">
                    <a:schemeClr val="accent1"/>
                  </a:gs>
                  <a:gs pos="58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225425" marR="0" lvl="0" indent="-225425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Arial" pitchFamily="34" charset="0"/>
                <a:sym typeface="+mn-lt"/>
              </a:endParaRPr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ED23F915-D418-2645-9633-CB9057CD2915}"/>
                </a:ext>
              </a:extLst>
            </p:cNvPr>
            <p:cNvSpPr/>
            <p:nvPr/>
          </p:nvSpPr>
          <p:spPr>
            <a:xfrm>
              <a:off x="5427447" y="2405737"/>
              <a:ext cx="155194" cy="155194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</p:grpSp>
      <p:cxnSp>
        <p:nvCxnSpPr>
          <p:cNvPr id="91" name="直接连接符 39">
            <a:extLst>
              <a:ext uri="{FF2B5EF4-FFF2-40B4-BE49-F238E27FC236}">
                <a16:creationId xmlns:a16="http://schemas.microsoft.com/office/drawing/2014/main" id="{64AFF9AF-378D-8A46-A9AC-3F3DB93273FD}"/>
              </a:ext>
            </a:extLst>
          </p:cNvPr>
          <p:cNvCxnSpPr>
            <a:cxnSpLocks/>
          </p:cNvCxnSpPr>
          <p:nvPr/>
        </p:nvCxnSpPr>
        <p:spPr>
          <a:xfrm>
            <a:off x="7420656" y="2748168"/>
            <a:ext cx="20918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39">
            <a:extLst>
              <a:ext uri="{FF2B5EF4-FFF2-40B4-BE49-F238E27FC236}">
                <a16:creationId xmlns:a16="http://schemas.microsoft.com/office/drawing/2014/main" id="{B650FB2F-0C3E-864E-AF05-8F21A6A46066}"/>
              </a:ext>
            </a:extLst>
          </p:cNvPr>
          <p:cNvCxnSpPr>
            <a:cxnSpLocks/>
          </p:cNvCxnSpPr>
          <p:nvPr/>
        </p:nvCxnSpPr>
        <p:spPr>
          <a:xfrm>
            <a:off x="7420656" y="4377950"/>
            <a:ext cx="20918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39">
            <a:extLst>
              <a:ext uri="{FF2B5EF4-FFF2-40B4-BE49-F238E27FC236}">
                <a16:creationId xmlns:a16="http://schemas.microsoft.com/office/drawing/2014/main" id="{6B3D5018-23C1-544B-9FE7-C1237F41D174}"/>
              </a:ext>
            </a:extLst>
          </p:cNvPr>
          <p:cNvCxnSpPr>
            <a:cxnSpLocks/>
          </p:cNvCxnSpPr>
          <p:nvPr/>
        </p:nvCxnSpPr>
        <p:spPr>
          <a:xfrm>
            <a:off x="7420656" y="5186426"/>
            <a:ext cx="20918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 96">
            <a:extLst>
              <a:ext uri="{FF2B5EF4-FFF2-40B4-BE49-F238E27FC236}">
                <a16:creationId xmlns:a16="http://schemas.microsoft.com/office/drawing/2014/main" id="{A0A9D865-05D7-2F45-B201-3FDDF3DAE6E7}"/>
              </a:ext>
            </a:extLst>
          </p:cNvPr>
          <p:cNvSpPr/>
          <p:nvPr/>
        </p:nvSpPr>
        <p:spPr>
          <a:xfrm>
            <a:off x="7862398" y="2595593"/>
            <a:ext cx="3106264" cy="3077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/>
            <a:r>
              <a:rPr lang="zh-CN" altLang="en-US" sz="14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护理养生</a:t>
            </a:r>
            <a:endParaRPr lang="en-US" altLang="zh-CN" sz="1400" dirty="0">
              <a:solidFill>
                <a:schemeClr val="tx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922C1775-9EE7-A147-AA48-80D6127CC9AD}"/>
              </a:ext>
            </a:extLst>
          </p:cNvPr>
          <p:cNvSpPr/>
          <p:nvPr/>
        </p:nvSpPr>
        <p:spPr>
          <a:xfrm>
            <a:off x="7890592" y="3388898"/>
            <a:ext cx="3106264" cy="3077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/>
            <a:r>
              <a:rPr lang="zh-CN" altLang="en-US" sz="14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健身保健</a:t>
            </a:r>
            <a:endParaRPr lang="en-US" altLang="zh-CN" sz="1400" dirty="0">
              <a:solidFill>
                <a:schemeClr val="tx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8264C364-844A-FE40-AF95-380963DAE04C}"/>
              </a:ext>
            </a:extLst>
          </p:cNvPr>
          <p:cNvSpPr/>
          <p:nvPr/>
        </p:nvSpPr>
        <p:spPr>
          <a:xfrm>
            <a:off x="7890592" y="4181627"/>
            <a:ext cx="3106264" cy="3077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/>
            <a:r>
              <a:rPr lang="zh-CN" altLang="en-US" sz="14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疾病学习、交流</a:t>
            </a:r>
            <a:endParaRPr lang="en-US" altLang="zh-CN" sz="1400" dirty="0">
              <a:solidFill>
                <a:schemeClr val="tx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D4340832-1024-1B49-B2B7-7BD62175E03C}"/>
              </a:ext>
            </a:extLst>
          </p:cNvPr>
          <p:cNvSpPr/>
          <p:nvPr/>
        </p:nvSpPr>
        <p:spPr>
          <a:xfrm>
            <a:off x="7862398" y="4990102"/>
            <a:ext cx="3106264" cy="3077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/>
            <a:r>
              <a:rPr lang="zh-CN" altLang="en-US" sz="14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健康评估、体检服务、健康档案</a:t>
            </a:r>
            <a:endParaRPr lang="en-US" altLang="zh-CN" sz="1400" dirty="0">
              <a:solidFill>
                <a:schemeClr val="tx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7358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51">
            <a:extLst>
              <a:ext uri="{FF2B5EF4-FFF2-40B4-BE49-F238E27FC236}">
                <a16:creationId xmlns:a16="http://schemas.microsoft.com/office/drawing/2014/main" id="{B971D6CF-EBFD-AA45-BBD8-D99612969977}"/>
              </a:ext>
            </a:extLst>
          </p:cNvPr>
          <p:cNvSpPr txBox="1"/>
          <p:nvPr/>
        </p:nvSpPr>
        <p:spPr>
          <a:xfrm>
            <a:off x="406086" y="2440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技术环境</a:t>
            </a:r>
          </a:p>
        </p:txBody>
      </p:sp>
      <p:sp>
        <p:nvSpPr>
          <p:cNvPr id="21" name="箭头: 十字 26">
            <a:extLst>
              <a:ext uri="{FF2B5EF4-FFF2-40B4-BE49-F238E27FC236}">
                <a16:creationId xmlns:a16="http://schemas.microsoft.com/office/drawing/2014/main" id="{84B94E3E-4EB8-DB41-8DBC-5D0B4E83CABF}"/>
              </a:ext>
            </a:extLst>
          </p:cNvPr>
          <p:cNvSpPr/>
          <p:nvPr/>
        </p:nvSpPr>
        <p:spPr>
          <a:xfrm>
            <a:off x="4629369" y="2423639"/>
            <a:ext cx="2926856" cy="3031958"/>
          </a:xfrm>
          <a:prstGeom prst="quadArrow">
            <a:avLst>
              <a:gd name="adj1" fmla="val 937"/>
              <a:gd name="adj2" fmla="val 1969"/>
              <a:gd name="adj3" fmla="val 5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endParaRPr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</a:endParaRPr>
          </a:p>
        </p:txBody>
      </p:sp>
      <p:sp>
        <p:nvSpPr>
          <p:cNvPr id="22" name="任意多边形: 形状 27">
            <a:extLst>
              <a:ext uri="{FF2B5EF4-FFF2-40B4-BE49-F238E27FC236}">
                <a16:creationId xmlns:a16="http://schemas.microsoft.com/office/drawing/2014/main" id="{FBB6239D-FBEB-0D44-B366-E87BD473BA11}"/>
              </a:ext>
            </a:extLst>
          </p:cNvPr>
          <p:cNvSpPr/>
          <p:nvPr/>
        </p:nvSpPr>
        <p:spPr>
          <a:xfrm>
            <a:off x="4629369" y="2514160"/>
            <a:ext cx="1179293" cy="1179291"/>
          </a:xfrm>
          <a:prstGeom prst="roundRect">
            <a:avLst/>
          </a:prstGeom>
          <a:solidFill>
            <a:srgbClr val="3D9391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>
              <a:solidFill>
                <a:prstClr val="white"/>
              </a:solidFill>
            </a:endParaRPr>
          </a:p>
        </p:txBody>
      </p:sp>
      <p:sp>
        <p:nvSpPr>
          <p:cNvPr id="23" name="任意多边形: 形状 28">
            <a:extLst>
              <a:ext uri="{FF2B5EF4-FFF2-40B4-BE49-F238E27FC236}">
                <a16:creationId xmlns:a16="http://schemas.microsoft.com/office/drawing/2014/main" id="{277C724B-32D1-7D4E-BF95-B99DFB4CA255}"/>
              </a:ext>
            </a:extLst>
          </p:cNvPr>
          <p:cNvSpPr/>
          <p:nvPr/>
        </p:nvSpPr>
        <p:spPr>
          <a:xfrm>
            <a:off x="6383337" y="2520566"/>
            <a:ext cx="1172888" cy="1172886"/>
          </a:xfrm>
          <a:prstGeom prst="roundRect">
            <a:avLst/>
          </a:prstGeom>
          <a:solidFill>
            <a:srgbClr val="3D9391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>
              <a:solidFill>
                <a:prstClr val="white"/>
              </a:solidFill>
            </a:endParaRPr>
          </a:p>
        </p:txBody>
      </p:sp>
      <p:sp>
        <p:nvSpPr>
          <p:cNvPr id="24" name="任意多边形: 形状 29">
            <a:extLst>
              <a:ext uri="{FF2B5EF4-FFF2-40B4-BE49-F238E27FC236}">
                <a16:creationId xmlns:a16="http://schemas.microsoft.com/office/drawing/2014/main" id="{2019C676-5B3C-B145-90E0-6D243B93C789}"/>
              </a:ext>
            </a:extLst>
          </p:cNvPr>
          <p:cNvSpPr/>
          <p:nvPr/>
        </p:nvSpPr>
        <p:spPr>
          <a:xfrm>
            <a:off x="4629369" y="4268129"/>
            <a:ext cx="1179294" cy="1179292"/>
          </a:xfrm>
          <a:prstGeom prst="roundRect">
            <a:avLst/>
          </a:prstGeom>
          <a:solidFill>
            <a:srgbClr val="3D9391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dirty="0">
              <a:solidFill>
                <a:prstClr val="white"/>
              </a:solidFill>
            </a:endParaRPr>
          </a:p>
        </p:txBody>
      </p:sp>
      <p:sp>
        <p:nvSpPr>
          <p:cNvPr id="25" name="任意多边形: 形状 30">
            <a:extLst>
              <a:ext uri="{FF2B5EF4-FFF2-40B4-BE49-F238E27FC236}">
                <a16:creationId xmlns:a16="http://schemas.microsoft.com/office/drawing/2014/main" id="{68F0566C-EDA2-5840-901B-83D61156D241}"/>
              </a:ext>
            </a:extLst>
          </p:cNvPr>
          <p:cNvSpPr/>
          <p:nvPr/>
        </p:nvSpPr>
        <p:spPr>
          <a:xfrm>
            <a:off x="6383337" y="4268129"/>
            <a:ext cx="1113770" cy="1113768"/>
          </a:xfrm>
          <a:prstGeom prst="roundRect">
            <a:avLst/>
          </a:prstGeom>
          <a:solidFill>
            <a:srgbClr val="3D9391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>
              <a:solidFill>
                <a:prstClr val="white"/>
              </a:solidFill>
            </a:endParaRPr>
          </a:p>
        </p:txBody>
      </p:sp>
      <p:sp>
        <p:nvSpPr>
          <p:cNvPr id="27" name="任意多边形: 形状 32">
            <a:extLst>
              <a:ext uri="{FF2B5EF4-FFF2-40B4-BE49-F238E27FC236}">
                <a16:creationId xmlns:a16="http://schemas.microsoft.com/office/drawing/2014/main" id="{D8A63709-F595-5548-A590-6BD4B92FC7FF}"/>
              </a:ext>
            </a:extLst>
          </p:cNvPr>
          <p:cNvSpPr/>
          <p:nvPr/>
        </p:nvSpPr>
        <p:spPr>
          <a:xfrm>
            <a:off x="4957525" y="2855256"/>
            <a:ext cx="522980" cy="4582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>
              <a:solidFill>
                <a:prstClr val="black"/>
              </a:solidFill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ACB2D2B-76A8-E84B-9269-B557F0D43854}"/>
              </a:ext>
            </a:extLst>
          </p:cNvPr>
          <p:cNvGrpSpPr/>
          <p:nvPr/>
        </p:nvGrpSpPr>
        <p:grpSpPr>
          <a:xfrm>
            <a:off x="7918800" y="2423639"/>
            <a:ext cx="3034639" cy="1072038"/>
            <a:chOff x="874711" y="3281953"/>
            <a:chExt cx="3034639" cy="107203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DFD7B4C-16A3-5441-931A-060F2CA6E6BE}"/>
                </a:ext>
              </a:extLst>
            </p:cNvPr>
            <p:cNvSpPr/>
            <p:nvPr/>
          </p:nvSpPr>
          <p:spPr>
            <a:xfrm>
              <a:off x="874711" y="3740297"/>
              <a:ext cx="3034639" cy="61369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此处添加详细文本描述，建议与标题相关并符合整体语言风格，语言描述尽量</a:t>
              </a:r>
              <a:r>
                <a:rPr lang="en-US" altLang="zh-CN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……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8373876E-5E7B-884E-95A6-D7FAF8297CA5}"/>
                </a:ext>
              </a:extLst>
            </p:cNvPr>
            <p:cNvSpPr/>
            <p:nvPr/>
          </p:nvSpPr>
          <p:spPr>
            <a:xfrm>
              <a:off x="874712" y="3281953"/>
              <a:ext cx="2241974" cy="3693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智能化中医设备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068C73B-3A6A-2A4A-A54E-D79F037B0DF7}"/>
              </a:ext>
            </a:extLst>
          </p:cNvPr>
          <p:cNvGrpSpPr/>
          <p:nvPr/>
        </p:nvGrpSpPr>
        <p:grpSpPr>
          <a:xfrm>
            <a:off x="7918801" y="4390789"/>
            <a:ext cx="3034639" cy="1074386"/>
            <a:chOff x="874712" y="3344238"/>
            <a:chExt cx="3034639" cy="1074386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34C4D531-CDAC-E947-998F-F8D63E3B58DD}"/>
                </a:ext>
              </a:extLst>
            </p:cNvPr>
            <p:cNvSpPr/>
            <p:nvPr/>
          </p:nvSpPr>
          <p:spPr>
            <a:xfrm>
              <a:off x="874712" y="3804930"/>
              <a:ext cx="3034639" cy="61369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此处添加详细文本描述，建议与标题相关并符合整体语言风格，语言描述尽量</a:t>
              </a:r>
              <a:r>
                <a:rPr lang="en-US" altLang="zh-CN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……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4643962C-1C21-0A4E-83BE-2B63B1F8D294}"/>
                </a:ext>
              </a:extLst>
            </p:cNvPr>
            <p:cNvSpPr/>
            <p:nvPr/>
          </p:nvSpPr>
          <p:spPr>
            <a:xfrm>
              <a:off x="874712" y="3344238"/>
              <a:ext cx="2241974" cy="3693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智慧中药房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57852CA7-C563-D649-A41E-64BCA691628E}"/>
              </a:ext>
            </a:extLst>
          </p:cNvPr>
          <p:cNvGrpSpPr/>
          <p:nvPr/>
        </p:nvGrpSpPr>
        <p:grpSpPr>
          <a:xfrm>
            <a:off x="1254868" y="2485924"/>
            <a:ext cx="3034639" cy="1066976"/>
            <a:chOff x="892519" y="3344238"/>
            <a:chExt cx="3034639" cy="1066976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CB6DAA18-A679-F64C-8083-A114B363EDE6}"/>
                </a:ext>
              </a:extLst>
            </p:cNvPr>
            <p:cNvSpPr/>
            <p:nvPr/>
          </p:nvSpPr>
          <p:spPr>
            <a:xfrm>
              <a:off x="892519" y="3797520"/>
              <a:ext cx="3034639" cy="61369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50000"/>
                </a:lnSpc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此处添加详细文本描述，建议与标题相关并符合整体语言风格，语言描述尽量</a:t>
              </a:r>
              <a:r>
                <a:rPr lang="en-US" altLang="zh-CN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……</a:t>
              </a: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A44880A0-C56C-1447-8C27-267075CD0E36}"/>
                </a:ext>
              </a:extLst>
            </p:cNvPr>
            <p:cNvSpPr/>
            <p:nvPr/>
          </p:nvSpPr>
          <p:spPr>
            <a:xfrm>
              <a:off x="1667377" y="3344238"/>
              <a:ext cx="2241974" cy="3693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智能化中医学习系统</a:t>
              </a:r>
              <a:endParaRPr lang="en-US" altLang="zh-CN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22FE0B17-5A28-484C-98D6-255A610524B4}"/>
              </a:ext>
            </a:extLst>
          </p:cNvPr>
          <p:cNvGrpSpPr/>
          <p:nvPr/>
        </p:nvGrpSpPr>
        <p:grpSpPr>
          <a:xfrm>
            <a:off x="1237061" y="4390789"/>
            <a:ext cx="3034639" cy="1064807"/>
            <a:chOff x="874712" y="3344238"/>
            <a:chExt cx="3034639" cy="1064807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F5DD5ECE-574C-184F-97DB-98DD82359EF6}"/>
                </a:ext>
              </a:extLst>
            </p:cNvPr>
            <p:cNvSpPr/>
            <p:nvPr/>
          </p:nvSpPr>
          <p:spPr>
            <a:xfrm>
              <a:off x="874712" y="3795351"/>
              <a:ext cx="3034639" cy="61369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50000"/>
                </a:lnSpc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此处添加详细文本描述，建议与标题相关并符合整体语言风格，语言描述尽量</a:t>
              </a:r>
              <a:r>
                <a:rPr lang="en-US" altLang="zh-CN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……</a:t>
              </a: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F0A63B3B-387E-4A4B-883F-0FAD572F580A}"/>
                </a:ext>
              </a:extLst>
            </p:cNvPr>
            <p:cNvSpPr/>
            <p:nvPr/>
          </p:nvSpPr>
          <p:spPr>
            <a:xfrm>
              <a:off x="1667377" y="3344238"/>
              <a:ext cx="2241974" cy="3693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智慧化辅助诊疗系统</a:t>
              </a:r>
            </a:p>
          </p:txBody>
        </p:sp>
      </p:grpSp>
      <p:pic>
        <p:nvPicPr>
          <p:cNvPr id="46" name="图形 45">
            <a:extLst>
              <a:ext uri="{FF2B5EF4-FFF2-40B4-BE49-F238E27FC236}">
                <a16:creationId xmlns:a16="http://schemas.microsoft.com/office/drawing/2014/main" id="{65273FC3-113D-E444-9091-F9DA0FC24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61893" y="4501494"/>
            <a:ext cx="558659" cy="517253"/>
          </a:xfrm>
          <a:prstGeom prst="rect">
            <a:avLst/>
          </a:prstGeom>
        </p:spPr>
      </p:pic>
      <p:pic>
        <p:nvPicPr>
          <p:cNvPr id="48" name="图形 47">
            <a:extLst>
              <a:ext uri="{FF2B5EF4-FFF2-40B4-BE49-F238E27FC236}">
                <a16:creationId xmlns:a16="http://schemas.microsoft.com/office/drawing/2014/main" id="{D8AC08E3-2557-3D41-85BF-A27ADA7D72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41459" y="4575455"/>
            <a:ext cx="563759" cy="563759"/>
          </a:xfrm>
          <a:prstGeom prst="rect">
            <a:avLst/>
          </a:prstGeom>
        </p:spPr>
      </p:pic>
      <p:pic>
        <p:nvPicPr>
          <p:cNvPr id="50" name="图形 49">
            <a:extLst>
              <a:ext uri="{FF2B5EF4-FFF2-40B4-BE49-F238E27FC236}">
                <a16:creationId xmlns:a16="http://schemas.microsoft.com/office/drawing/2014/main" id="{BC69104A-1264-3A4B-82F7-167A415BFC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75155" y="2855256"/>
            <a:ext cx="445397" cy="445397"/>
          </a:xfrm>
          <a:prstGeom prst="rect">
            <a:avLst/>
          </a:pr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80BC7696-6F88-674C-9AC7-93E50F04FAD4}"/>
              </a:ext>
            </a:extLst>
          </p:cNvPr>
          <p:cNvSpPr txBox="1"/>
          <p:nvPr/>
        </p:nvSpPr>
        <p:spPr>
          <a:xfrm>
            <a:off x="1106073" y="1137141"/>
            <a:ext cx="9973448" cy="705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620"/>
              </a:lnSpc>
            </a:pPr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互联网、大数据、人工智能成为颠覆各个产业的技术力量</a:t>
            </a:r>
            <a:endParaRPr lang="en-US" altLang="zh-CN" sz="1600" b="1" dirty="0">
              <a:solidFill>
                <a:schemeClr val="tx2">
                  <a:lumMod val="5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algn="ctr">
              <a:lnSpc>
                <a:spcPts val="2620"/>
              </a:lnSpc>
            </a:pPr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中医药产业也在本次技术浪潮的冲击下，发生了革命性的变化</a:t>
            </a:r>
          </a:p>
        </p:txBody>
      </p:sp>
    </p:spTree>
    <p:extLst>
      <p:ext uri="{BB962C8B-B14F-4D97-AF65-F5344CB8AC3E}">
        <p14:creationId xmlns:p14="http://schemas.microsoft.com/office/powerpoint/2010/main" val="3829524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51">
            <a:extLst>
              <a:ext uri="{FF2B5EF4-FFF2-40B4-BE49-F238E27FC236}">
                <a16:creationId xmlns:a16="http://schemas.microsoft.com/office/drawing/2014/main" id="{AE6F1ACE-A55D-8249-84E0-DAF547C64712}"/>
              </a:ext>
            </a:extLst>
          </p:cNvPr>
          <p:cNvSpPr txBox="1"/>
          <p:nvPr/>
        </p:nvSpPr>
        <p:spPr>
          <a:xfrm>
            <a:off x="406086" y="24401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辅仁战略布局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77A89DE-7814-B14B-9EC3-A41D2ED8F1C8}"/>
              </a:ext>
            </a:extLst>
          </p:cNvPr>
          <p:cNvSpPr txBox="1"/>
          <p:nvPr/>
        </p:nvSpPr>
        <p:spPr>
          <a:xfrm>
            <a:off x="1106073" y="1137141"/>
            <a:ext cx="9973448" cy="391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620"/>
              </a:lnSpc>
            </a:pPr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基于专病专科的医患精准匹配形成核心交易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E148271E-F983-0646-B101-08C16ECAAB42}"/>
              </a:ext>
            </a:extLst>
          </p:cNvPr>
          <p:cNvGrpSpPr/>
          <p:nvPr/>
        </p:nvGrpSpPr>
        <p:grpSpPr>
          <a:xfrm>
            <a:off x="2265225" y="1986096"/>
            <a:ext cx="1899669" cy="3867038"/>
            <a:chOff x="1161114" y="1878520"/>
            <a:chExt cx="1899669" cy="3867038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C6782646-6FD2-0E4B-9958-483938D51F80}"/>
                </a:ext>
              </a:extLst>
            </p:cNvPr>
            <p:cNvGrpSpPr/>
            <p:nvPr/>
          </p:nvGrpSpPr>
          <p:grpSpPr>
            <a:xfrm>
              <a:off x="1161114" y="1878520"/>
              <a:ext cx="1899669" cy="3867038"/>
              <a:chOff x="699698" y="1340769"/>
              <a:chExt cx="2523948" cy="5137844"/>
            </a:xfrm>
          </p:grpSpPr>
          <p:sp>
            <p:nvSpPr>
              <p:cNvPr id="39" name="任意多边形 70">
                <a:extLst>
                  <a:ext uri="{FF2B5EF4-FFF2-40B4-BE49-F238E27FC236}">
                    <a16:creationId xmlns:a16="http://schemas.microsoft.com/office/drawing/2014/main" id="{21434F84-F309-6D4A-8307-8D2C845BDDFB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-607250" y="2647717"/>
                <a:ext cx="5137844" cy="2523948"/>
              </a:xfrm>
              <a:custGeom>
                <a:avLst/>
                <a:gdLst>
                  <a:gd name="connsiteX0" fmla="*/ 135606 w 5137844"/>
                  <a:gd name="connsiteY0" fmla="*/ 1261974 h 2523948"/>
                  <a:gd name="connsiteX1" fmla="*/ 162467 w 5137844"/>
                  <a:gd name="connsiteY1" fmla="*/ 1378906 h 2523948"/>
                  <a:gd name="connsiteX2" fmla="*/ 690261 w 5137844"/>
                  <a:gd name="connsiteY2" fmla="*/ 2293610 h 2523948"/>
                  <a:gd name="connsiteX3" fmla="*/ 893838 w 5137844"/>
                  <a:gd name="connsiteY3" fmla="*/ 2410541 h 2523948"/>
                  <a:gd name="connsiteX4" fmla="*/ 1084338 w 5137844"/>
                  <a:gd name="connsiteY4" fmla="*/ 2410541 h 2523948"/>
                  <a:gd name="connsiteX5" fmla="*/ 1934122 w 5137844"/>
                  <a:gd name="connsiteY5" fmla="*/ 2410541 h 2523948"/>
                  <a:gd name="connsiteX6" fmla="*/ 1949425 w 5137844"/>
                  <a:gd name="connsiteY6" fmla="*/ 2410541 h 2523948"/>
                  <a:gd name="connsiteX7" fmla="*/ 1956221 w 5137844"/>
                  <a:gd name="connsiteY7" fmla="*/ 2410541 h 2523948"/>
                  <a:gd name="connsiteX8" fmla="*/ 2124622 w 5137844"/>
                  <a:gd name="connsiteY8" fmla="*/ 2410541 h 2523948"/>
                  <a:gd name="connsiteX9" fmla="*/ 2139925 w 5137844"/>
                  <a:gd name="connsiteY9" fmla="*/ 2410541 h 2523948"/>
                  <a:gd name="connsiteX10" fmla="*/ 2146721 w 5137844"/>
                  <a:gd name="connsiteY10" fmla="*/ 2410541 h 2523948"/>
                  <a:gd name="connsiteX11" fmla="*/ 2989710 w 5137844"/>
                  <a:gd name="connsiteY11" fmla="*/ 2410541 h 2523948"/>
                  <a:gd name="connsiteX12" fmla="*/ 2996506 w 5137844"/>
                  <a:gd name="connsiteY12" fmla="*/ 2410541 h 2523948"/>
                  <a:gd name="connsiteX13" fmla="*/ 3011809 w 5137844"/>
                  <a:gd name="connsiteY13" fmla="*/ 2410541 h 2523948"/>
                  <a:gd name="connsiteX14" fmla="*/ 3180210 w 5137844"/>
                  <a:gd name="connsiteY14" fmla="*/ 2410541 h 2523948"/>
                  <a:gd name="connsiteX15" fmla="*/ 3187006 w 5137844"/>
                  <a:gd name="connsiteY15" fmla="*/ 2410541 h 2523948"/>
                  <a:gd name="connsiteX16" fmla="*/ 3202309 w 5137844"/>
                  <a:gd name="connsiteY16" fmla="*/ 2410541 h 2523948"/>
                  <a:gd name="connsiteX17" fmla="*/ 4052093 w 5137844"/>
                  <a:gd name="connsiteY17" fmla="*/ 2410541 h 2523948"/>
                  <a:gd name="connsiteX18" fmla="*/ 4242593 w 5137844"/>
                  <a:gd name="connsiteY18" fmla="*/ 2410541 h 2523948"/>
                  <a:gd name="connsiteX19" fmla="*/ 4446171 w 5137844"/>
                  <a:gd name="connsiteY19" fmla="*/ 2293610 h 2523948"/>
                  <a:gd name="connsiteX20" fmla="*/ 4973965 w 5137844"/>
                  <a:gd name="connsiteY20" fmla="*/ 1378906 h 2523948"/>
                  <a:gd name="connsiteX21" fmla="*/ 4973965 w 5137844"/>
                  <a:gd name="connsiteY21" fmla="*/ 1145043 h 2523948"/>
                  <a:gd name="connsiteX22" fmla="*/ 4446171 w 5137844"/>
                  <a:gd name="connsiteY22" fmla="*/ 230339 h 2523948"/>
                  <a:gd name="connsiteX23" fmla="*/ 4242593 w 5137844"/>
                  <a:gd name="connsiteY23" fmla="*/ 113407 h 2523948"/>
                  <a:gd name="connsiteX24" fmla="*/ 4133871 w 5137844"/>
                  <a:gd name="connsiteY24" fmla="*/ 113407 h 2523948"/>
                  <a:gd name="connsiteX25" fmla="*/ 4052093 w 5137844"/>
                  <a:gd name="connsiteY25" fmla="*/ 113407 h 2523948"/>
                  <a:gd name="connsiteX26" fmla="*/ 4050394 w 5137844"/>
                  <a:gd name="connsiteY26" fmla="*/ 113407 h 2523948"/>
                  <a:gd name="connsiteX27" fmla="*/ 4038503 w 5137844"/>
                  <a:gd name="connsiteY27" fmla="*/ 113407 h 2523948"/>
                  <a:gd name="connsiteX28" fmla="*/ 4030245 w 5137844"/>
                  <a:gd name="connsiteY28" fmla="*/ 113407 h 2523948"/>
                  <a:gd name="connsiteX29" fmla="*/ 4006226 w 5137844"/>
                  <a:gd name="connsiteY29" fmla="*/ 113407 h 2523948"/>
                  <a:gd name="connsiteX30" fmla="*/ 3943371 w 5137844"/>
                  <a:gd name="connsiteY30" fmla="*/ 113407 h 2523948"/>
                  <a:gd name="connsiteX31" fmla="*/ 3875656 w 5137844"/>
                  <a:gd name="connsiteY31" fmla="*/ 113407 h 2523948"/>
                  <a:gd name="connsiteX32" fmla="*/ 3839745 w 5137844"/>
                  <a:gd name="connsiteY32" fmla="*/ 113407 h 2523948"/>
                  <a:gd name="connsiteX33" fmla="*/ 3776065 w 5137844"/>
                  <a:gd name="connsiteY33" fmla="*/ 113407 h 2523948"/>
                  <a:gd name="connsiteX34" fmla="*/ 3685156 w 5137844"/>
                  <a:gd name="connsiteY34" fmla="*/ 113407 h 2523948"/>
                  <a:gd name="connsiteX35" fmla="*/ 3659911 w 5137844"/>
                  <a:gd name="connsiteY35" fmla="*/ 113407 h 2523948"/>
                  <a:gd name="connsiteX36" fmla="*/ 3585565 w 5137844"/>
                  <a:gd name="connsiteY36" fmla="*/ 113407 h 2523948"/>
                  <a:gd name="connsiteX37" fmla="*/ 3525919 w 5137844"/>
                  <a:gd name="connsiteY37" fmla="*/ 113407 h 2523948"/>
                  <a:gd name="connsiteX38" fmla="*/ 3469411 w 5137844"/>
                  <a:gd name="connsiteY38" fmla="*/ 113407 h 2523948"/>
                  <a:gd name="connsiteX39" fmla="*/ 3372816 w 5137844"/>
                  <a:gd name="connsiteY39" fmla="*/ 113407 h 2523948"/>
                  <a:gd name="connsiteX40" fmla="*/ 3335419 w 5137844"/>
                  <a:gd name="connsiteY40" fmla="*/ 113407 h 2523948"/>
                  <a:gd name="connsiteX41" fmla="*/ 3202309 w 5137844"/>
                  <a:gd name="connsiteY41" fmla="*/ 113407 h 2523948"/>
                  <a:gd name="connsiteX42" fmla="*/ 3200246 w 5137844"/>
                  <a:gd name="connsiteY42" fmla="*/ 113407 h 2523948"/>
                  <a:gd name="connsiteX43" fmla="*/ 3187006 w 5137844"/>
                  <a:gd name="connsiteY43" fmla="*/ 113407 h 2523948"/>
                  <a:gd name="connsiteX44" fmla="*/ 3185815 w 5137844"/>
                  <a:gd name="connsiteY44" fmla="*/ 113407 h 2523948"/>
                  <a:gd name="connsiteX45" fmla="*/ 3182316 w 5137844"/>
                  <a:gd name="connsiteY45" fmla="*/ 113407 h 2523948"/>
                  <a:gd name="connsiteX46" fmla="*/ 3180210 w 5137844"/>
                  <a:gd name="connsiteY46" fmla="*/ 113407 h 2523948"/>
                  <a:gd name="connsiteX47" fmla="*/ 3163716 w 5137844"/>
                  <a:gd name="connsiteY47" fmla="*/ 113407 h 2523948"/>
                  <a:gd name="connsiteX48" fmla="*/ 3146643 w 5137844"/>
                  <a:gd name="connsiteY48" fmla="*/ 113407 h 2523948"/>
                  <a:gd name="connsiteX49" fmla="*/ 3124544 w 5137844"/>
                  <a:gd name="connsiteY49" fmla="*/ 113407 h 2523948"/>
                  <a:gd name="connsiteX50" fmla="*/ 3070360 w 5137844"/>
                  <a:gd name="connsiteY50" fmla="*/ 113407 h 2523948"/>
                  <a:gd name="connsiteX51" fmla="*/ 3048262 w 5137844"/>
                  <a:gd name="connsiteY51" fmla="*/ 113407 h 2523948"/>
                  <a:gd name="connsiteX52" fmla="*/ 3014437 w 5137844"/>
                  <a:gd name="connsiteY52" fmla="*/ 113407 h 2523948"/>
                  <a:gd name="connsiteX53" fmla="*/ 3011809 w 5137844"/>
                  <a:gd name="connsiteY53" fmla="*/ 113407 h 2523948"/>
                  <a:gd name="connsiteX54" fmla="*/ 3009746 w 5137844"/>
                  <a:gd name="connsiteY54" fmla="*/ 113407 h 2523948"/>
                  <a:gd name="connsiteX55" fmla="*/ 2996506 w 5137844"/>
                  <a:gd name="connsiteY55" fmla="*/ 113407 h 2523948"/>
                  <a:gd name="connsiteX56" fmla="*/ 2995315 w 5137844"/>
                  <a:gd name="connsiteY56" fmla="*/ 113407 h 2523948"/>
                  <a:gd name="connsiteX57" fmla="*/ 2992338 w 5137844"/>
                  <a:gd name="connsiteY57" fmla="*/ 113407 h 2523948"/>
                  <a:gd name="connsiteX58" fmla="*/ 2989710 w 5137844"/>
                  <a:gd name="connsiteY58" fmla="*/ 113407 h 2523948"/>
                  <a:gd name="connsiteX59" fmla="*/ 2987648 w 5137844"/>
                  <a:gd name="connsiteY59" fmla="*/ 113407 h 2523948"/>
                  <a:gd name="connsiteX60" fmla="*/ 2973216 w 5137844"/>
                  <a:gd name="connsiteY60" fmla="*/ 113407 h 2523948"/>
                  <a:gd name="connsiteX61" fmla="*/ 2956143 w 5137844"/>
                  <a:gd name="connsiteY61" fmla="*/ 113407 h 2523948"/>
                  <a:gd name="connsiteX62" fmla="*/ 2944597 w 5137844"/>
                  <a:gd name="connsiteY62" fmla="*/ 113407 h 2523948"/>
                  <a:gd name="connsiteX63" fmla="*/ 2934044 w 5137844"/>
                  <a:gd name="connsiteY63" fmla="*/ 113407 h 2523948"/>
                  <a:gd name="connsiteX64" fmla="*/ 2922498 w 5137844"/>
                  <a:gd name="connsiteY64" fmla="*/ 113407 h 2523948"/>
                  <a:gd name="connsiteX65" fmla="*/ 2879860 w 5137844"/>
                  <a:gd name="connsiteY65" fmla="*/ 113407 h 2523948"/>
                  <a:gd name="connsiteX66" fmla="*/ 2859294 w 5137844"/>
                  <a:gd name="connsiteY66" fmla="*/ 113407 h 2523948"/>
                  <a:gd name="connsiteX67" fmla="*/ 2857762 w 5137844"/>
                  <a:gd name="connsiteY67" fmla="*/ 113407 h 2523948"/>
                  <a:gd name="connsiteX68" fmla="*/ 2837195 w 5137844"/>
                  <a:gd name="connsiteY68" fmla="*/ 113407 h 2523948"/>
                  <a:gd name="connsiteX69" fmla="*/ 2823937 w 5137844"/>
                  <a:gd name="connsiteY69" fmla="*/ 113407 h 2523948"/>
                  <a:gd name="connsiteX70" fmla="*/ 2801838 w 5137844"/>
                  <a:gd name="connsiteY70" fmla="*/ 113407 h 2523948"/>
                  <a:gd name="connsiteX71" fmla="*/ 2756982 w 5137844"/>
                  <a:gd name="connsiteY71" fmla="*/ 113407 h 2523948"/>
                  <a:gd name="connsiteX72" fmla="*/ 2754097 w 5137844"/>
                  <a:gd name="connsiteY72" fmla="*/ 113407 h 2523948"/>
                  <a:gd name="connsiteX73" fmla="*/ 2734884 w 5137844"/>
                  <a:gd name="connsiteY73" fmla="*/ 113407 h 2523948"/>
                  <a:gd name="connsiteX74" fmla="*/ 2731998 w 5137844"/>
                  <a:gd name="connsiteY74" fmla="*/ 113407 h 2523948"/>
                  <a:gd name="connsiteX75" fmla="*/ 2668794 w 5137844"/>
                  <a:gd name="connsiteY75" fmla="*/ 113407 h 2523948"/>
                  <a:gd name="connsiteX76" fmla="*/ 2646695 w 5137844"/>
                  <a:gd name="connsiteY76" fmla="*/ 113407 h 2523948"/>
                  <a:gd name="connsiteX77" fmla="*/ 2636115 w 5137844"/>
                  <a:gd name="connsiteY77" fmla="*/ 113407 h 2523948"/>
                  <a:gd name="connsiteX78" fmla="*/ 2614017 w 5137844"/>
                  <a:gd name="connsiteY78" fmla="*/ 113407 h 2523948"/>
                  <a:gd name="connsiteX79" fmla="*/ 2566482 w 5137844"/>
                  <a:gd name="connsiteY79" fmla="*/ 113407 h 2523948"/>
                  <a:gd name="connsiteX80" fmla="*/ 2544384 w 5137844"/>
                  <a:gd name="connsiteY80" fmla="*/ 113407 h 2523948"/>
                  <a:gd name="connsiteX81" fmla="*/ 2495147 w 5137844"/>
                  <a:gd name="connsiteY81" fmla="*/ 113407 h 2523948"/>
                  <a:gd name="connsiteX82" fmla="*/ 2473049 w 5137844"/>
                  <a:gd name="connsiteY82" fmla="*/ 113407 h 2523948"/>
                  <a:gd name="connsiteX83" fmla="*/ 2445615 w 5137844"/>
                  <a:gd name="connsiteY83" fmla="*/ 113407 h 2523948"/>
                  <a:gd name="connsiteX84" fmla="*/ 2423517 w 5137844"/>
                  <a:gd name="connsiteY84" fmla="*/ 113407 h 2523948"/>
                  <a:gd name="connsiteX85" fmla="*/ 2332532 w 5137844"/>
                  <a:gd name="connsiteY85" fmla="*/ 113407 h 2523948"/>
                  <a:gd name="connsiteX86" fmla="*/ 2310433 w 5137844"/>
                  <a:gd name="connsiteY86" fmla="*/ 113407 h 2523948"/>
                  <a:gd name="connsiteX87" fmla="*/ 2304647 w 5137844"/>
                  <a:gd name="connsiteY87" fmla="*/ 113407 h 2523948"/>
                  <a:gd name="connsiteX88" fmla="*/ 2282549 w 5137844"/>
                  <a:gd name="connsiteY88" fmla="*/ 113407 h 2523948"/>
                  <a:gd name="connsiteX89" fmla="*/ 2146721 w 5137844"/>
                  <a:gd name="connsiteY89" fmla="*/ 113407 h 2523948"/>
                  <a:gd name="connsiteX90" fmla="*/ 2142032 w 5137844"/>
                  <a:gd name="connsiteY90" fmla="*/ 113407 h 2523948"/>
                  <a:gd name="connsiteX91" fmla="*/ 2139925 w 5137844"/>
                  <a:gd name="connsiteY91" fmla="*/ 113407 h 2523948"/>
                  <a:gd name="connsiteX92" fmla="*/ 2137864 w 5137844"/>
                  <a:gd name="connsiteY92" fmla="*/ 113407 h 2523948"/>
                  <a:gd name="connsiteX93" fmla="*/ 2124622 w 5137844"/>
                  <a:gd name="connsiteY93" fmla="*/ 113407 h 2523948"/>
                  <a:gd name="connsiteX94" fmla="*/ 2123432 w 5137844"/>
                  <a:gd name="connsiteY94" fmla="*/ 113407 h 2523948"/>
                  <a:gd name="connsiteX95" fmla="*/ 2119933 w 5137844"/>
                  <a:gd name="connsiteY95" fmla="*/ 113407 h 2523948"/>
                  <a:gd name="connsiteX96" fmla="*/ 2097049 w 5137844"/>
                  <a:gd name="connsiteY96" fmla="*/ 113407 h 2523948"/>
                  <a:gd name="connsiteX97" fmla="*/ 1981658 w 5137844"/>
                  <a:gd name="connsiteY97" fmla="*/ 113407 h 2523948"/>
                  <a:gd name="connsiteX98" fmla="*/ 1956221 w 5137844"/>
                  <a:gd name="connsiteY98" fmla="*/ 113407 h 2523948"/>
                  <a:gd name="connsiteX99" fmla="*/ 1949425 w 5137844"/>
                  <a:gd name="connsiteY99" fmla="*/ 113407 h 2523948"/>
                  <a:gd name="connsiteX100" fmla="*/ 1947364 w 5137844"/>
                  <a:gd name="connsiteY100" fmla="*/ 113407 h 2523948"/>
                  <a:gd name="connsiteX101" fmla="*/ 1934122 w 5137844"/>
                  <a:gd name="connsiteY101" fmla="*/ 113407 h 2523948"/>
                  <a:gd name="connsiteX102" fmla="*/ 1932932 w 5137844"/>
                  <a:gd name="connsiteY102" fmla="*/ 113407 h 2523948"/>
                  <a:gd name="connsiteX103" fmla="*/ 1906549 w 5137844"/>
                  <a:gd name="connsiteY103" fmla="*/ 113407 h 2523948"/>
                  <a:gd name="connsiteX104" fmla="*/ 1882214 w 5137844"/>
                  <a:gd name="connsiteY104" fmla="*/ 113407 h 2523948"/>
                  <a:gd name="connsiteX105" fmla="*/ 1861030 w 5137844"/>
                  <a:gd name="connsiteY105" fmla="*/ 113407 h 2523948"/>
                  <a:gd name="connsiteX106" fmla="*/ 1791158 w 5137844"/>
                  <a:gd name="connsiteY106" fmla="*/ 113407 h 2523948"/>
                  <a:gd name="connsiteX107" fmla="*/ 1747978 w 5137844"/>
                  <a:gd name="connsiteY107" fmla="*/ 113407 h 2523948"/>
                  <a:gd name="connsiteX108" fmla="*/ 1691714 w 5137844"/>
                  <a:gd name="connsiteY108" fmla="*/ 113407 h 2523948"/>
                  <a:gd name="connsiteX109" fmla="*/ 1573733 w 5137844"/>
                  <a:gd name="connsiteY109" fmla="*/ 113407 h 2523948"/>
                  <a:gd name="connsiteX110" fmla="*/ 1557478 w 5137844"/>
                  <a:gd name="connsiteY110" fmla="*/ 113407 h 2523948"/>
                  <a:gd name="connsiteX111" fmla="*/ 1383233 w 5137844"/>
                  <a:gd name="connsiteY111" fmla="*/ 113407 h 2523948"/>
                  <a:gd name="connsiteX112" fmla="*/ 1354259 w 5137844"/>
                  <a:gd name="connsiteY112" fmla="*/ 113407 h 2523948"/>
                  <a:gd name="connsiteX113" fmla="*/ 1163759 w 5137844"/>
                  <a:gd name="connsiteY113" fmla="*/ 113407 h 2523948"/>
                  <a:gd name="connsiteX114" fmla="*/ 1084338 w 5137844"/>
                  <a:gd name="connsiteY114" fmla="*/ 113407 h 2523948"/>
                  <a:gd name="connsiteX115" fmla="*/ 893838 w 5137844"/>
                  <a:gd name="connsiteY115" fmla="*/ 113407 h 2523948"/>
                  <a:gd name="connsiteX116" fmla="*/ 690261 w 5137844"/>
                  <a:gd name="connsiteY116" fmla="*/ 230339 h 2523948"/>
                  <a:gd name="connsiteX117" fmla="*/ 162467 w 5137844"/>
                  <a:gd name="connsiteY117" fmla="*/ 1145043 h 2523948"/>
                  <a:gd name="connsiteX118" fmla="*/ 135606 w 5137844"/>
                  <a:gd name="connsiteY118" fmla="*/ 1261974 h 2523948"/>
                  <a:gd name="connsiteX119" fmla="*/ 0 w 5137844"/>
                  <a:gd name="connsiteY119" fmla="*/ 1261974 h 2523948"/>
                  <a:gd name="connsiteX120" fmla="*/ 29513 w 5137844"/>
                  <a:gd name="connsiteY120" fmla="*/ 1133497 h 2523948"/>
                  <a:gd name="connsiteX121" fmla="*/ 609420 w 5137844"/>
                  <a:gd name="connsiteY121" fmla="*/ 128477 h 2523948"/>
                  <a:gd name="connsiteX122" fmla="*/ 833098 w 5137844"/>
                  <a:gd name="connsiteY122" fmla="*/ 0 h 2523948"/>
                  <a:gd name="connsiteX123" fmla="*/ 1974790 w 5137844"/>
                  <a:gd name="connsiteY123" fmla="*/ 0 h 2523948"/>
                  <a:gd name="connsiteX124" fmla="*/ 1976098 w 5137844"/>
                  <a:gd name="connsiteY124" fmla="*/ 0 h 2523948"/>
                  <a:gd name="connsiteX125" fmla="*/ 1990647 w 5137844"/>
                  <a:gd name="connsiteY125" fmla="*/ 0 h 2523948"/>
                  <a:gd name="connsiteX126" fmla="*/ 1992912 w 5137844"/>
                  <a:gd name="connsiteY126" fmla="*/ 0 h 2523948"/>
                  <a:gd name="connsiteX127" fmla="*/ 2000379 w 5137844"/>
                  <a:gd name="connsiteY127" fmla="*/ 0 h 2523948"/>
                  <a:gd name="connsiteX128" fmla="*/ 2180255 w 5137844"/>
                  <a:gd name="connsiteY128" fmla="*/ 0 h 2523948"/>
                  <a:gd name="connsiteX129" fmla="*/ 2204536 w 5137844"/>
                  <a:gd name="connsiteY129" fmla="*/ 0 h 2523948"/>
                  <a:gd name="connsiteX130" fmla="*/ 2358928 w 5137844"/>
                  <a:gd name="connsiteY130" fmla="*/ 0 h 2523948"/>
                  <a:gd name="connsiteX131" fmla="*/ 2383208 w 5137844"/>
                  <a:gd name="connsiteY131" fmla="*/ 0 h 2523948"/>
                  <a:gd name="connsiteX132" fmla="*/ 2513815 w 5137844"/>
                  <a:gd name="connsiteY132" fmla="*/ 0 h 2523948"/>
                  <a:gd name="connsiteX133" fmla="*/ 2538095 w 5137844"/>
                  <a:gd name="connsiteY133" fmla="*/ 0 h 2523948"/>
                  <a:gd name="connsiteX134" fmla="*/ 2646616 w 5137844"/>
                  <a:gd name="connsiteY134" fmla="*/ 0 h 2523948"/>
                  <a:gd name="connsiteX135" fmla="*/ 2670896 w 5137844"/>
                  <a:gd name="connsiteY135" fmla="*/ 0 h 2523948"/>
                  <a:gd name="connsiteX136" fmla="*/ 2759029 w 5137844"/>
                  <a:gd name="connsiteY136" fmla="*/ 0 h 2523948"/>
                  <a:gd name="connsiteX137" fmla="*/ 2783310 w 5137844"/>
                  <a:gd name="connsiteY137" fmla="*/ 0 h 2523948"/>
                  <a:gd name="connsiteX138" fmla="*/ 2852754 w 5137844"/>
                  <a:gd name="connsiteY138" fmla="*/ 0 h 2523948"/>
                  <a:gd name="connsiteX139" fmla="*/ 2877035 w 5137844"/>
                  <a:gd name="connsiteY139" fmla="*/ 0 h 2523948"/>
                  <a:gd name="connsiteX140" fmla="*/ 2929490 w 5137844"/>
                  <a:gd name="connsiteY140" fmla="*/ 0 h 2523948"/>
                  <a:gd name="connsiteX141" fmla="*/ 2953771 w 5137844"/>
                  <a:gd name="connsiteY141" fmla="*/ 0 h 2523948"/>
                  <a:gd name="connsiteX142" fmla="*/ 2990936 w 5137844"/>
                  <a:gd name="connsiteY142" fmla="*/ 0 h 2523948"/>
                  <a:gd name="connsiteX143" fmla="*/ 3015216 w 5137844"/>
                  <a:gd name="connsiteY143" fmla="*/ 0 h 2523948"/>
                  <a:gd name="connsiteX144" fmla="*/ 3074750 w 5137844"/>
                  <a:gd name="connsiteY144" fmla="*/ 0 h 2523948"/>
                  <a:gd name="connsiteX145" fmla="*/ 3099031 w 5137844"/>
                  <a:gd name="connsiteY145" fmla="*/ 0 h 2523948"/>
                  <a:gd name="connsiteX146" fmla="*/ 3117790 w 5137844"/>
                  <a:gd name="connsiteY146" fmla="*/ 0 h 2523948"/>
                  <a:gd name="connsiteX147" fmla="*/ 3135912 w 5137844"/>
                  <a:gd name="connsiteY147" fmla="*/ 0 h 2523948"/>
                  <a:gd name="connsiteX148" fmla="*/ 3142071 w 5137844"/>
                  <a:gd name="connsiteY148" fmla="*/ 0 h 2523948"/>
                  <a:gd name="connsiteX149" fmla="*/ 3143379 w 5137844"/>
                  <a:gd name="connsiteY149" fmla="*/ 0 h 2523948"/>
                  <a:gd name="connsiteX150" fmla="*/ 3157927 w 5137844"/>
                  <a:gd name="connsiteY150" fmla="*/ 0 h 2523948"/>
                  <a:gd name="connsiteX151" fmla="*/ 3160193 w 5137844"/>
                  <a:gd name="connsiteY151" fmla="*/ 0 h 2523948"/>
                  <a:gd name="connsiteX152" fmla="*/ 3347536 w 5137844"/>
                  <a:gd name="connsiteY152" fmla="*/ 0 h 2523948"/>
                  <a:gd name="connsiteX153" fmla="*/ 4303193 w 5137844"/>
                  <a:gd name="connsiteY153" fmla="*/ 0 h 2523948"/>
                  <a:gd name="connsiteX154" fmla="*/ 4526872 w 5137844"/>
                  <a:gd name="connsiteY154" fmla="*/ 128477 h 2523948"/>
                  <a:gd name="connsiteX155" fmla="*/ 5106779 w 5137844"/>
                  <a:gd name="connsiteY155" fmla="*/ 1133497 h 2523948"/>
                  <a:gd name="connsiteX156" fmla="*/ 5106779 w 5137844"/>
                  <a:gd name="connsiteY156" fmla="*/ 1390451 h 2523948"/>
                  <a:gd name="connsiteX157" fmla="*/ 4526872 w 5137844"/>
                  <a:gd name="connsiteY157" fmla="*/ 2395471 h 2523948"/>
                  <a:gd name="connsiteX158" fmla="*/ 4303193 w 5137844"/>
                  <a:gd name="connsiteY158" fmla="*/ 2523948 h 2523948"/>
                  <a:gd name="connsiteX159" fmla="*/ 3160193 w 5137844"/>
                  <a:gd name="connsiteY159" fmla="*/ 2523948 h 2523948"/>
                  <a:gd name="connsiteX160" fmla="*/ 3143379 w 5137844"/>
                  <a:gd name="connsiteY160" fmla="*/ 2523948 h 2523948"/>
                  <a:gd name="connsiteX161" fmla="*/ 3135912 w 5137844"/>
                  <a:gd name="connsiteY161" fmla="*/ 2523948 h 2523948"/>
                  <a:gd name="connsiteX162" fmla="*/ 2000379 w 5137844"/>
                  <a:gd name="connsiteY162" fmla="*/ 2523948 h 2523948"/>
                  <a:gd name="connsiteX163" fmla="*/ 1992912 w 5137844"/>
                  <a:gd name="connsiteY163" fmla="*/ 2523948 h 2523948"/>
                  <a:gd name="connsiteX164" fmla="*/ 1976098 w 5137844"/>
                  <a:gd name="connsiteY164" fmla="*/ 2523948 h 2523948"/>
                  <a:gd name="connsiteX165" fmla="*/ 833098 w 5137844"/>
                  <a:gd name="connsiteY165" fmla="*/ 2523948 h 2523948"/>
                  <a:gd name="connsiteX166" fmla="*/ 609420 w 5137844"/>
                  <a:gd name="connsiteY166" fmla="*/ 2395471 h 2523948"/>
                  <a:gd name="connsiteX167" fmla="*/ 29513 w 5137844"/>
                  <a:gd name="connsiteY167" fmla="*/ 1390451 h 2523948"/>
                  <a:gd name="connsiteX168" fmla="*/ 0 w 5137844"/>
                  <a:gd name="connsiteY168" fmla="*/ 1261974 h 2523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5137844" h="2523948">
                    <a:moveTo>
                      <a:pt x="135606" y="1261974"/>
                    </a:moveTo>
                    <a:cubicBezTo>
                      <a:pt x="135606" y="1304409"/>
                      <a:pt x="144559" y="1346843"/>
                      <a:pt x="162467" y="1378906"/>
                    </a:cubicBezTo>
                    <a:cubicBezTo>
                      <a:pt x="162467" y="1378906"/>
                      <a:pt x="162467" y="1378906"/>
                      <a:pt x="690261" y="2293610"/>
                    </a:cubicBezTo>
                    <a:cubicBezTo>
                      <a:pt x="727960" y="2357733"/>
                      <a:pt x="820324" y="2410541"/>
                      <a:pt x="893838" y="2410541"/>
                    </a:cubicBezTo>
                    <a:lnTo>
                      <a:pt x="1084338" y="2410541"/>
                    </a:lnTo>
                    <a:lnTo>
                      <a:pt x="1934122" y="2410541"/>
                    </a:lnTo>
                    <a:lnTo>
                      <a:pt x="1949425" y="2410541"/>
                    </a:lnTo>
                    <a:lnTo>
                      <a:pt x="1956221" y="2410541"/>
                    </a:lnTo>
                    <a:lnTo>
                      <a:pt x="2124622" y="2410541"/>
                    </a:lnTo>
                    <a:lnTo>
                      <a:pt x="2139925" y="2410541"/>
                    </a:lnTo>
                    <a:lnTo>
                      <a:pt x="2146721" y="2410541"/>
                    </a:lnTo>
                    <a:lnTo>
                      <a:pt x="2989710" y="2410541"/>
                    </a:lnTo>
                    <a:lnTo>
                      <a:pt x="2996506" y="2410541"/>
                    </a:lnTo>
                    <a:lnTo>
                      <a:pt x="3011809" y="2410541"/>
                    </a:lnTo>
                    <a:lnTo>
                      <a:pt x="3180210" y="2410541"/>
                    </a:lnTo>
                    <a:lnTo>
                      <a:pt x="3187006" y="2410541"/>
                    </a:lnTo>
                    <a:lnTo>
                      <a:pt x="3202309" y="2410541"/>
                    </a:lnTo>
                    <a:lnTo>
                      <a:pt x="4052093" y="2410541"/>
                    </a:lnTo>
                    <a:lnTo>
                      <a:pt x="4242593" y="2410541"/>
                    </a:lnTo>
                    <a:cubicBezTo>
                      <a:pt x="4317992" y="2410541"/>
                      <a:pt x="4408471" y="2357733"/>
                      <a:pt x="4446171" y="2293610"/>
                    </a:cubicBezTo>
                    <a:cubicBezTo>
                      <a:pt x="4446171" y="2293610"/>
                      <a:pt x="4446171" y="2293610"/>
                      <a:pt x="4973965" y="1378906"/>
                    </a:cubicBezTo>
                    <a:cubicBezTo>
                      <a:pt x="5011664" y="1314782"/>
                      <a:pt x="5011664" y="1209166"/>
                      <a:pt x="4973965" y="1145043"/>
                    </a:cubicBezTo>
                    <a:cubicBezTo>
                      <a:pt x="4973965" y="1145043"/>
                      <a:pt x="4973965" y="1145043"/>
                      <a:pt x="4446171" y="230339"/>
                    </a:cubicBezTo>
                    <a:cubicBezTo>
                      <a:pt x="4408471" y="166215"/>
                      <a:pt x="4317992" y="113407"/>
                      <a:pt x="4242593" y="113407"/>
                    </a:cubicBezTo>
                    <a:cubicBezTo>
                      <a:pt x="4242593" y="113407"/>
                      <a:pt x="4242593" y="113407"/>
                      <a:pt x="4133871" y="113407"/>
                    </a:cubicBezTo>
                    <a:lnTo>
                      <a:pt x="4052093" y="113407"/>
                    </a:lnTo>
                    <a:lnTo>
                      <a:pt x="4050394" y="113407"/>
                    </a:lnTo>
                    <a:lnTo>
                      <a:pt x="4038503" y="113407"/>
                    </a:lnTo>
                    <a:lnTo>
                      <a:pt x="4030245" y="113407"/>
                    </a:lnTo>
                    <a:lnTo>
                      <a:pt x="4006226" y="113407"/>
                    </a:lnTo>
                    <a:lnTo>
                      <a:pt x="3943371" y="113407"/>
                    </a:lnTo>
                    <a:lnTo>
                      <a:pt x="3875656" y="113407"/>
                    </a:lnTo>
                    <a:lnTo>
                      <a:pt x="3839745" y="113407"/>
                    </a:lnTo>
                    <a:lnTo>
                      <a:pt x="3776065" y="113407"/>
                    </a:lnTo>
                    <a:lnTo>
                      <a:pt x="3685156" y="113407"/>
                    </a:lnTo>
                    <a:lnTo>
                      <a:pt x="3659911" y="113407"/>
                    </a:lnTo>
                    <a:lnTo>
                      <a:pt x="3585565" y="113407"/>
                    </a:lnTo>
                    <a:lnTo>
                      <a:pt x="3525919" y="113407"/>
                    </a:lnTo>
                    <a:lnTo>
                      <a:pt x="3469411" y="113407"/>
                    </a:lnTo>
                    <a:lnTo>
                      <a:pt x="3372816" y="113407"/>
                    </a:lnTo>
                    <a:lnTo>
                      <a:pt x="3335419" y="113407"/>
                    </a:lnTo>
                    <a:lnTo>
                      <a:pt x="3202309" y="113407"/>
                    </a:lnTo>
                    <a:lnTo>
                      <a:pt x="3200246" y="113407"/>
                    </a:lnTo>
                    <a:lnTo>
                      <a:pt x="3187006" y="113407"/>
                    </a:lnTo>
                    <a:lnTo>
                      <a:pt x="3185815" y="113407"/>
                    </a:lnTo>
                    <a:lnTo>
                      <a:pt x="3182316" y="113407"/>
                    </a:lnTo>
                    <a:lnTo>
                      <a:pt x="3180210" y="113407"/>
                    </a:lnTo>
                    <a:cubicBezTo>
                      <a:pt x="3180210" y="113407"/>
                      <a:pt x="3180210" y="113407"/>
                      <a:pt x="3163716" y="113407"/>
                    </a:cubicBezTo>
                    <a:lnTo>
                      <a:pt x="3146643" y="113407"/>
                    </a:lnTo>
                    <a:lnTo>
                      <a:pt x="3124544" y="113407"/>
                    </a:lnTo>
                    <a:lnTo>
                      <a:pt x="3070360" y="113407"/>
                    </a:lnTo>
                    <a:lnTo>
                      <a:pt x="3048262" y="113407"/>
                    </a:lnTo>
                    <a:lnTo>
                      <a:pt x="3014437" y="113407"/>
                    </a:lnTo>
                    <a:lnTo>
                      <a:pt x="3011809" y="113407"/>
                    </a:lnTo>
                    <a:lnTo>
                      <a:pt x="3009746" y="113407"/>
                    </a:lnTo>
                    <a:lnTo>
                      <a:pt x="2996506" y="113407"/>
                    </a:lnTo>
                    <a:lnTo>
                      <a:pt x="2995315" y="113407"/>
                    </a:lnTo>
                    <a:lnTo>
                      <a:pt x="2992338" y="113407"/>
                    </a:lnTo>
                    <a:lnTo>
                      <a:pt x="2989710" y="113407"/>
                    </a:lnTo>
                    <a:lnTo>
                      <a:pt x="2987648" y="113407"/>
                    </a:lnTo>
                    <a:lnTo>
                      <a:pt x="2973216" y="113407"/>
                    </a:lnTo>
                    <a:lnTo>
                      <a:pt x="2956143" y="113407"/>
                    </a:lnTo>
                    <a:lnTo>
                      <a:pt x="2944597" y="113407"/>
                    </a:lnTo>
                    <a:lnTo>
                      <a:pt x="2934044" y="113407"/>
                    </a:lnTo>
                    <a:lnTo>
                      <a:pt x="2922498" y="113407"/>
                    </a:lnTo>
                    <a:lnTo>
                      <a:pt x="2879860" y="113407"/>
                    </a:lnTo>
                    <a:lnTo>
                      <a:pt x="2859294" y="113407"/>
                    </a:lnTo>
                    <a:lnTo>
                      <a:pt x="2857762" y="113407"/>
                    </a:lnTo>
                    <a:lnTo>
                      <a:pt x="2837195" y="113407"/>
                    </a:lnTo>
                    <a:lnTo>
                      <a:pt x="2823937" y="113407"/>
                    </a:lnTo>
                    <a:lnTo>
                      <a:pt x="2801838" y="113407"/>
                    </a:lnTo>
                    <a:lnTo>
                      <a:pt x="2756982" y="113407"/>
                    </a:lnTo>
                    <a:lnTo>
                      <a:pt x="2754097" y="113407"/>
                    </a:lnTo>
                    <a:lnTo>
                      <a:pt x="2734884" y="113407"/>
                    </a:lnTo>
                    <a:lnTo>
                      <a:pt x="2731998" y="113407"/>
                    </a:lnTo>
                    <a:lnTo>
                      <a:pt x="2668794" y="113407"/>
                    </a:lnTo>
                    <a:lnTo>
                      <a:pt x="2646695" y="113407"/>
                    </a:lnTo>
                    <a:lnTo>
                      <a:pt x="2636115" y="113407"/>
                    </a:lnTo>
                    <a:lnTo>
                      <a:pt x="2614017" y="113407"/>
                    </a:lnTo>
                    <a:lnTo>
                      <a:pt x="2566482" y="113407"/>
                    </a:lnTo>
                    <a:lnTo>
                      <a:pt x="2544384" y="113407"/>
                    </a:lnTo>
                    <a:lnTo>
                      <a:pt x="2495147" y="113407"/>
                    </a:lnTo>
                    <a:lnTo>
                      <a:pt x="2473049" y="113407"/>
                    </a:lnTo>
                    <a:lnTo>
                      <a:pt x="2445615" y="113407"/>
                    </a:lnTo>
                    <a:lnTo>
                      <a:pt x="2423517" y="113407"/>
                    </a:lnTo>
                    <a:lnTo>
                      <a:pt x="2332532" y="113407"/>
                    </a:lnTo>
                    <a:lnTo>
                      <a:pt x="2310433" y="113407"/>
                    </a:lnTo>
                    <a:lnTo>
                      <a:pt x="2304647" y="113407"/>
                    </a:lnTo>
                    <a:lnTo>
                      <a:pt x="2282549" y="113407"/>
                    </a:lnTo>
                    <a:lnTo>
                      <a:pt x="2146721" y="113407"/>
                    </a:lnTo>
                    <a:lnTo>
                      <a:pt x="2142032" y="113407"/>
                    </a:lnTo>
                    <a:lnTo>
                      <a:pt x="2139925" y="113407"/>
                    </a:lnTo>
                    <a:lnTo>
                      <a:pt x="2137864" y="113407"/>
                    </a:lnTo>
                    <a:lnTo>
                      <a:pt x="2124622" y="113407"/>
                    </a:lnTo>
                    <a:lnTo>
                      <a:pt x="2123432" y="113407"/>
                    </a:lnTo>
                    <a:lnTo>
                      <a:pt x="2119933" y="113407"/>
                    </a:lnTo>
                    <a:lnTo>
                      <a:pt x="2097049" y="113407"/>
                    </a:lnTo>
                    <a:cubicBezTo>
                      <a:pt x="2073661" y="113407"/>
                      <a:pt x="2037517" y="113407"/>
                      <a:pt x="1981658" y="113407"/>
                    </a:cubicBezTo>
                    <a:lnTo>
                      <a:pt x="1956221" y="113407"/>
                    </a:lnTo>
                    <a:lnTo>
                      <a:pt x="1949425" y="113407"/>
                    </a:lnTo>
                    <a:lnTo>
                      <a:pt x="1947364" y="113407"/>
                    </a:lnTo>
                    <a:lnTo>
                      <a:pt x="1934122" y="113407"/>
                    </a:lnTo>
                    <a:lnTo>
                      <a:pt x="1932932" y="113407"/>
                    </a:lnTo>
                    <a:lnTo>
                      <a:pt x="1906549" y="113407"/>
                    </a:lnTo>
                    <a:lnTo>
                      <a:pt x="1882214" y="113407"/>
                    </a:lnTo>
                    <a:lnTo>
                      <a:pt x="1861030" y="113407"/>
                    </a:lnTo>
                    <a:lnTo>
                      <a:pt x="1791158" y="113407"/>
                    </a:lnTo>
                    <a:lnTo>
                      <a:pt x="1747978" y="113407"/>
                    </a:lnTo>
                    <a:lnTo>
                      <a:pt x="1691714" y="113407"/>
                    </a:lnTo>
                    <a:lnTo>
                      <a:pt x="1573733" y="113407"/>
                    </a:lnTo>
                    <a:lnTo>
                      <a:pt x="1557478" y="113407"/>
                    </a:lnTo>
                    <a:lnTo>
                      <a:pt x="1383233" y="113407"/>
                    </a:lnTo>
                    <a:lnTo>
                      <a:pt x="1354259" y="113407"/>
                    </a:lnTo>
                    <a:lnTo>
                      <a:pt x="1163759" y="113407"/>
                    </a:lnTo>
                    <a:lnTo>
                      <a:pt x="1084338" y="113407"/>
                    </a:lnTo>
                    <a:lnTo>
                      <a:pt x="893838" y="113407"/>
                    </a:lnTo>
                    <a:cubicBezTo>
                      <a:pt x="820324" y="113407"/>
                      <a:pt x="727960" y="166215"/>
                      <a:pt x="690261" y="230339"/>
                    </a:cubicBezTo>
                    <a:cubicBezTo>
                      <a:pt x="690261" y="230339"/>
                      <a:pt x="690261" y="230339"/>
                      <a:pt x="162467" y="1145043"/>
                    </a:cubicBezTo>
                    <a:cubicBezTo>
                      <a:pt x="144559" y="1177105"/>
                      <a:pt x="135606" y="1219539"/>
                      <a:pt x="135606" y="1261974"/>
                    </a:cubicBezTo>
                    <a:close/>
                    <a:moveTo>
                      <a:pt x="0" y="1261974"/>
                    </a:moveTo>
                    <a:cubicBezTo>
                      <a:pt x="0" y="1215349"/>
                      <a:pt x="9837" y="1168725"/>
                      <a:pt x="29513" y="1133497"/>
                    </a:cubicBezTo>
                    <a:cubicBezTo>
                      <a:pt x="609420" y="128477"/>
                      <a:pt x="609420" y="128477"/>
                      <a:pt x="609420" y="128477"/>
                    </a:cubicBezTo>
                    <a:cubicBezTo>
                      <a:pt x="650842" y="58022"/>
                      <a:pt x="752325" y="0"/>
                      <a:pt x="833098" y="0"/>
                    </a:cubicBezTo>
                    <a:cubicBezTo>
                      <a:pt x="1702959" y="0"/>
                      <a:pt x="1920424" y="0"/>
                      <a:pt x="1974790" y="0"/>
                    </a:cubicBezTo>
                    <a:lnTo>
                      <a:pt x="1976098" y="0"/>
                    </a:lnTo>
                    <a:lnTo>
                      <a:pt x="1990647" y="0"/>
                    </a:lnTo>
                    <a:lnTo>
                      <a:pt x="1992912" y="0"/>
                    </a:lnTo>
                    <a:lnTo>
                      <a:pt x="2000379" y="0"/>
                    </a:lnTo>
                    <a:lnTo>
                      <a:pt x="2180255" y="0"/>
                    </a:lnTo>
                    <a:lnTo>
                      <a:pt x="2204536" y="0"/>
                    </a:lnTo>
                    <a:lnTo>
                      <a:pt x="2358928" y="0"/>
                    </a:lnTo>
                    <a:lnTo>
                      <a:pt x="2383208" y="0"/>
                    </a:lnTo>
                    <a:lnTo>
                      <a:pt x="2513815" y="0"/>
                    </a:lnTo>
                    <a:lnTo>
                      <a:pt x="2538095" y="0"/>
                    </a:lnTo>
                    <a:lnTo>
                      <a:pt x="2646616" y="0"/>
                    </a:lnTo>
                    <a:lnTo>
                      <a:pt x="2670896" y="0"/>
                    </a:lnTo>
                    <a:lnTo>
                      <a:pt x="2759029" y="0"/>
                    </a:lnTo>
                    <a:lnTo>
                      <a:pt x="2783310" y="0"/>
                    </a:lnTo>
                    <a:lnTo>
                      <a:pt x="2852754" y="0"/>
                    </a:lnTo>
                    <a:lnTo>
                      <a:pt x="2877035" y="0"/>
                    </a:lnTo>
                    <a:lnTo>
                      <a:pt x="2929490" y="0"/>
                    </a:lnTo>
                    <a:lnTo>
                      <a:pt x="2953771" y="0"/>
                    </a:lnTo>
                    <a:lnTo>
                      <a:pt x="2990936" y="0"/>
                    </a:lnTo>
                    <a:lnTo>
                      <a:pt x="3015216" y="0"/>
                    </a:lnTo>
                    <a:lnTo>
                      <a:pt x="3074750" y="0"/>
                    </a:lnTo>
                    <a:lnTo>
                      <a:pt x="3099031" y="0"/>
                    </a:lnTo>
                    <a:lnTo>
                      <a:pt x="3117790" y="0"/>
                    </a:lnTo>
                    <a:cubicBezTo>
                      <a:pt x="3135912" y="0"/>
                      <a:pt x="3135912" y="0"/>
                      <a:pt x="3135912" y="0"/>
                    </a:cubicBezTo>
                    <a:lnTo>
                      <a:pt x="3142071" y="0"/>
                    </a:lnTo>
                    <a:lnTo>
                      <a:pt x="3143379" y="0"/>
                    </a:lnTo>
                    <a:lnTo>
                      <a:pt x="3157927" y="0"/>
                    </a:lnTo>
                    <a:lnTo>
                      <a:pt x="3160193" y="0"/>
                    </a:lnTo>
                    <a:lnTo>
                      <a:pt x="3347536" y="0"/>
                    </a:lnTo>
                    <a:cubicBezTo>
                      <a:pt x="4303193" y="0"/>
                      <a:pt x="4303193" y="0"/>
                      <a:pt x="4303193" y="0"/>
                    </a:cubicBezTo>
                    <a:cubicBezTo>
                      <a:pt x="4386037" y="0"/>
                      <a:pt x="4485449" y="58022"/>
                      <a:pt x="4526872" y="128477"/>
                    </a:cubicBezTo>
                    <a:cubicBezTo>
                      <a:pt x="5106779" y="1133497"/>
                      <a:pt x="5106779" y="1133497"/>
                      <a:pt x="5106779" y="1133497"/>
                    </a:cubicBezTo>
                    <a:cubicBezTo>
                      <a:pt x="5148200" y="1203952"/>
                      <a:pt x="5148200" y="1319996"/>
                      <a:pt x="5106779" y="1390451"/>
                    </a:cubicBezTo>
                    <a:cubicBezTo>
                      <a:pt x="4526872" y="2395471"/>
                      <a:pt x="4526872" y="2395471"/>
                      <a:pt x="4526872" y="2395471"/>
                    </a:cubicBezTo>
                    <a:cubicBezTo>
                      <a:pt x="4485449" y="2465926"/>
                      <a:pt x="4386037" y="2523948"/>
                      <a:pt x="4303193" y="2523948"/>
                    </a:cubicBezTo>
                    <a:lnTo>
                      <a:pt x="3160193" y="2523948"/>
                    </a:lnTo>
                    <a:lnTo>
                      <a:pt x="3143379" y="2523948"/>
                    </a:lnTo>
                    <a:lnTo>
                      <a:pt x="3135912" y="2523948"/>
                    </a:lnTo>
                    <a:lnTo>
                      <a:pt x="2000379" y="2523948"/>
                    </a:lnTo>
                    <a:lnTo>
                      <a:pt x="1992912" y="2523948"/>
                    </a:lnTo>
                    <a:lnTo>
                      <a:pt x="1976098" y="2523948"/>
                    </a:lnTo>
                    <a:lnTo>
                      <a:pt x="833098" y="2523948"/>
                    </a:lnTo>
                    <a:cubicBezTo>
                      <a:pt x="752325" y="2523948"/>
                      <a:pt x="650842" y="2465926"/>
                      <a:pt x="609420" y="2395471"/>
                    </a:cubicBezTo>
                    <a:cubicBezTo>
                      <a:pt x="29513" y="1390451"/>
                      <a:pt x="29513" y="1390451"/>
                      <a:pt x="29513" y="1390451"/>
                    </a:cubicBezTo>
                    <a:cubicBezTo>
                      <a:pt x="9837" y="1355223"/>
                      <a:pt x="0" y="1308599"/>
                      <a:pt x="0" y="126197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5400"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2293BE08-EC10-DD4F-9A8E-5E833E232766}"/>
                  </a:ext>
                </a:extLst>
              </p:cNvPr>
              <p:cNvSpPr/>
              <p:nvPr/>
            </p:nvSpPr>
            <p:spPr>
              <a:xfrm>
                <a:off x="773540" y="2423160"/>
                <a:ext cx="2376264" cy="62671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1" name="TextBox 30">
              <a:extLst>
                <a:ext uri="{FF2B5EF4-FFF2-40B4-BE49-F238E27FC236}">
                  <a16:creationId xmlns:a16="http://schemas.microsoft.com/office/drawing/2014/main" id="{B5580671-1CA0-3148-80C2-D203A2A2929F}"/>
                </a:ext>
              </a:extLst>
            </p:cNvPr>
            <p:cNvSpPr txBox="1"/>
            <p:nvPr/>
          </p:nvSpPr>
          <p:spPr>
            <a:xfrm>
              <a:off x="1441895" y="2775151"/>
              <a:ext cx="132446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中医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AI</a:t>
              </a:r>
              <a:endPara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2" name="TextBox 29">
              <a:extLst>
                <a:ext uri="{FF2B5EF4-FFF2-40B4-BE49-F238E27FC236}">
                  <a16:creationId xmlns:a16="http://schemas.microsoft.com/office/drawing/2014/main" id="{AB4D8FC2-C884-E146-A02F-F72B31D53DB5}"/>
                </a:ext>
              </a:extLst>
            </p:cNvPr>
            <p:cNvSpPr txBox="1"/>
            <p:nvPr/>
          </p:nvSpPr>
          <p:spPr>
            <a:xfrm>
              <a:off x="1441895" y="3352273"/>
              <a:ext cx="1381650" cy="12545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中医知识传承</a:t>
              </a:r>
              <a:endParaRPr lang="en-US" altLang="zh-CN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平台赋能</a:t>
              </a:r>
              <a:endParaRPr lang="en-US" altLang="zh-CN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辅助诊断</a:t>
              </a:r>
              <a:endParaRPr lang="en-US" altLang="zh-CN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自主诊断</a:t>
              </a:r>
              <a:endParaRPr lang="en-US" altLang="zh-CN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0A27510A-1A4A-374F-AA8E-F769EA8BD1DF}"/>
              </a:ext>
            </a:extLst>
          </p:cNvPr>
          <p:cNvGrpSpPr/>
          <p:nvPr/>
        </p:nvGrpSpPr>
        <p:grpSpPr>
          <a:xfrm>
            <a:off x="5045629" y="1986096"/>
            <a:ext cx="1899669" cy="3867038"/>
            <a:chOff x="1161114" y="1878520"/>
            <a:chExt cx="1899669" cy="3867038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B6D83754-E4C2-234C-91BC-7A49179B52F8}"/>
                </a:ext>
              </a:extLst>
            </p:cNvPr>
            <p:cNvGrpSpPr/>
            <p:nvPr/>
          </p:nvGrpSpPr>
          <p:grpSpPr>
            <a:xfrm>
              <a:off x="1161114" y="1878520"/>
              <a:ext cx="1899669" cy="3867038"/>
              <a:chOff x="699698" y="1340769"/>
              <a:chExt cx="2523948" cy="5137844"/>
            </a:xfrm>
          </p:grpSpPr>
          <p:sp>
            <p:nvSpPr>
              <p:cNvPr id="48" name="任意多边形 70">
                <a:extLst>
                  <a:ext uri="{FF2B5EF4-FFF2-40B4-BE49-F238E27FC236}">
                    <a16:creationId xmlns:a16="http://schemas.microsoft.com/office/drawing/2014/main" id="{F9A003AE-395D-DF42-95AB-8DAB09E089D1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-607250" y="2647717"/>
                <a:ext cx="5137844" cy="2523948"/>
              </a:xfrm>
              <a:custGeom>
                <a:avLst/>
                <a:gdLst>
                  <a:gd name="connsiteX0" fmla="*/ 135606 w 5137844"/>
                  <a:gd name="connsiteY0" fmla="*/ 1261974 h 2523948"/>
                  <a:gd name="connsiteX1" fmla="*/ 162467 w 5137844"/>
                  <a:gd name="connsiteY1" fmla="*/ 1378906 h 2523948"/>
                  <a:gd name="connsiteX2" fmla="*/ 690261 w 5137844"/>
                  <a:gd name="connsiteY2" fmla="*/ 2293610 h 2523948"/>
                  <a:gd name="connsiteX3" fmla="*/ 893838 w 5137844"/>
                  <a:gd name="connsiteY3" fmla="*/ 2410541 h 2523948"/>
                  <a:gd name="connsiteX4" fmla="*/ 1084338 w 5137844"/>
                  <a:gd name="connsiteY4" fmla="*/ 2410541 h 2523948"/>
                  <a:gd name="connsiteX5" fmla="*/ 1934122 w 5137844"/>
                  <a:gd name="connsiteY5" fmla="*/ 2410541 h 2523948"/>
                  <a:gd name="connsiteX6" fmla="*/ 1949425 w 5137844"/>
                  <a:gd name="connsiteY6" fmla="*/ 2410541 h 2523948"/>
                  <a:gd name="connsiteX7" fmla="*/ 1956221 w 5137844"/>
                  <a:gd name="connsiteY7" fmla="*/ 2410541 h 2523948"/>
                  <a:gd name="connsiteX8" fmla="*/ 2124622 w 5137844"/>
                  <a:gd name="connsiteY8" fmla="*/ 2410541 h 2523948"/>
                  <a:gd name="connsiteX9" fmla="*/ 2139925 w 5137844"/>
                  <a:gd name="connsiteY9" fmla="*/ 2410541 h 2523948"/>
                  <a:gd name="connsiteX10" fmla="*/ 2146721 w 5137844"/>
                  <a:gd name="connsiteY10" fmla="*/ 2410541 h 2523948"/>
                  <a:gd name="connsiteX11" fmla="*/ 2989710 w 5137844"/>
                  <a:gd name="connsiteY11" fmla="*/ 2410541 h 2523948"/>
                  <a:gd name="connsiteX12" fmla="*/ 2996506 w 5137844"/>
                  <a:gd name="connsiteY12" fmla="*/ 2410541 h 2523948"/>
                  <a:gd name="connsiteX13" fmla="*/ 3011809 w 5137844"/>
                  <a:gd name="connsiteY13" fmla="*/ 2410541 h 2523948"/>
                  <a:gd name="connsiteX14" fmla="*/ 3180210 w 5137844"/>
                  <a:gd name="connsiteY14" fmla="*/ 2410541 h 2523948"/>
                  <a:gd name="connsiteX15" fmla="*/ 3187006 w 5137844"/>
                  <a:gd name="connsiteY15" fmla="*/ 2410541 h 2523948"/>
                  <a:gd name="connsiteX16" fmla="*/ 3202309 w 5137844"/>
                  <a:gd name="connsiteY16" fmla="*/ 2410541 h 2523948"/>
                  <a:gd name="connsiteX17" fmla="*/ 4052093 w 5137844"/>
                  <a:gd name="connsiteY17" fmla="*/ 2410541 h 2523948"/>
                  <a:gd name="connsiteX18" fmla="*/ 4242593 w 5137844"/>
                  <a:gd name="connsiteY18" fmla="*/ 2410541 h 2523948"/>
                  <a:gd name="connsiteX19" fmla="*/ 4446171 w 5137844"/>
                  <a:gd name="connsiteY19" fmla="*/ 2293610 h 2523948"/>
                  <a:gd name="connsiteX20" fmla="*/ 4973965 w 5137844"/>
                  <a:gd name="connsiteY20" fmla="*/ 1378906 h 2523948"/>
                  <a:gd name="connsiteX21" fmla="*/ 4973965 w 5137844"/>
                  <a:gd name="connsiteY21" fmla="*/ 1145043 h 2523948"/>
                  <a:gd name="connsiteX22" fmla="*/ 4446171 w 5137844"/>
                  <a:gd name="connsiteY22" fmla="*/ 230339 h 2523948"/>
                  <a:gd name="connsiteX23" fmla="*/ 4242593 w 5137844"/>
                  <a:gd name="connsiteY23" fmla="*/ 113407 h 2523948"/>
                  <a:gd name="connsiteX24" fmla="*/ 4133871 w 5137844"/>
                  <a:gd name="connsiteY24" fmla="*/ 113407 h 2523948"/>
                  <a:gd name="connsiteX25" fmla="*/ 4052093 w 5137844"/>
                  <a:gd name="connsiteY25" fmla="*/ 113407 h 2523948"/>
                  <a:gd name="connsiteX26" fmla="*/ 4050394 w 5137844"/>
                  <a:gd name="connsiteY26" fmla="*/ 113407 h 2523948"/>
                  <a:gd name="connsiteX27" fmla="*/ 4038503 w 5137844"/>
                  <a:gd name="connsiteY27" fmla="*/ 113407 h 2523948"/>
                  <a:gd name="connsiteX28" fmla="*/ 4030245 w 5137844"/>
                  <a:gd name="connsiteY28" fmla="*/ 113407 h 2523948"/>
                  <a:gd name="connsiteX29" fmla="*/ 4006226 w 5137844"/>
                  <a:gd name="connsiteY29" fmla="*/ 113407 h 2523948"/>
                  <a:gd name="connsiteX30" fmla="*/ 3943371 w 5137844"/>
                  <a:gd name="connsiteY30" fmla="*/ 113407 h 2523948"/>
                  <a:gd name="connsiteX31" fmla="*/ 3875656 w 5137844"/>
                  <a:gd name="connsiteY31" fmla="*/ 113407 h 2523948"/>
                  <a:gd name="connsiteX32" fmla="*/ 3839745 w 5137844"/>
                  <a:gd name="connsiteY32" fmla="*/ 113407 h 2523948"/>
                  <a:gd name="connsiteX33" fmla="*/ 3776065 w 5137844"/>
                  <a:gd name="connsiteY33" fmla="*/ 113407 h 2523948"/>
                  <a:gd name="connsiteX34" fmla="*/ 3685156 w 5137844"/>
                  <a:gd name="connsiteY34" fmla="*/ 113407 h 2523948"/>
                  <a:gd name="connsiteX35" fmla="*/ 3659911 w 5137844"/>
                  <a:gd name="connsiteY35" fmla="*/ 113407 h 2523948"/>
                  <a:gd name="connsiteX36" fmla="*/ 3585565 w 5137844"/>
                  <a:gd name="connsiteY36" fmla="*/ 113407 h 2523948"/>
                  <a:gd name="connsiteX37" fmla="*/ 3525919 w 5137844"/>
                  <a:gd name="connsiteY37" fmla="*/ 113407 h 2523948"/>
                  <a:gd name="connsiteX38" fmla="*/ 3469411 w 5137844"/>
                  <a:gd name="connsiteY38" fmla="*/ 113407 h 2523948"/>
                  <a:gd name="connsiteX39" fmla="*/ 3372816 w 5137844"/>
                  <a:gd name="connsiteY39" fmla="*/ 113407 h 2523948"/>
                  <a:gd name="connsiteX40" fmla="*/ 3335419 w 5137844"/>
                  <a:gd name="connsiteY40" fmla="*/ 113407 h 2523948"/>
                  <a:gd name="connsiteX41" fmla="*/ 3202309 w 5137844"/>
                  <a:gd name="connsiteY41" fmla="*/ 113407 h 2523948"/>
                  <a:gd name="connsiteX42" fmla="*/ 3200246 w 5137844"/>
                  <a:gd name="connsiteY42" fmla="*/ 113407 h 2523948"/>
                  <a:gd name="connsiteX43" fmla="*/ 3187006 w 5137844"/>
                  <a:gd name="connsiteY43" fmla="*/ 113407 h 2523948"/>
                  <a:gd name="connsiteX44" fmla="*/ 3185815 w 5137844"/>
                  <a:gd name="connsiteY44" fmla="*/ 113407 h 2523948"/>
                  <a:gd name="connsiteX45" fmla="*/ 3182316 w 5137844"/>
                  <a:gd name="connsiteY45" fmla="*/ 113407 h 2523948"/>
                  <a:gd name="connsiteX46" fmla="*/ 3180210 w 5137844"/>
                  <a:gd name="connsiteY46" fmla="*/ 113407 h 2523948"/>
                  <a:gd name="connsiteX47" fmla="*/ 3163716 w 5137844"/>
                  <a:gd name="connsiteY47" fmla="*/ 113407 h 2523948"/>
                  <a:gd name="connsiteX48" fmla="*/ 3146643 w 5137844"/>
                  <a:gd name="connsiteY48" fmla="*/ 113407 h 2523948"/>
                  <a:gd name="connsiteX49" fmla="*/ 3124544 w 5137844"/>
                  <a:gd name="connsiteY49" fmla="*/ 113407 h 2523948"/>
                  <a:gd name="connsiteX50" fmla="*/ 3070360 w 5137844"/>
                  <a:gd name="connsiteY50" fmla="*/ 113407 h 2523948"/>
                  <a:gd name="connsiteX51" fmla="*/ 3048262 w 5137844"/>
                  <a:gd name="connsiteY51" fmla="*/ 113407 h 2523948"/>
                  <a:gd name="connsiteX52" fmla="*/ 3014437 w 5137844"/>
                  <a:gd name="connsiteY52" fmla="*/ 113407 h 2523948"/>
                  <a:gd name="connsiteX53" fmla="*/ 3011809 w 5137844"/>
                  <a:gd name="connsiteY53" fmla="*/ 113407 h 2523948"/>
                  <a:gd name="connsiteX54" fmla="*/ 3009746 w 5137844"/>
                  <a:gd name="connsiteY54" fmla="*/ 113407 h 2523948"/>
                  <a:gd name="connsiteX55" fmla="*/ 2996506 w 5137844"/>
                  <a:gd name="connsiteY55" fmla="*/ 113407 h 2523948"/>
                  <a:gd name="connsiteX56" fmla="*/ 2995315 w 5137844"/>
                  <a:gd name="connsiteY56" fmla="*/ 113407 h 2523948"/>
                  <a:gd name="connsiteX57" fmla="*/ 2992338 w 5137844"/>
                  <a:gd name="connsiteY57" fmla="*/ 113407 h 2523948"/>
                  <a:gd name="connsiteX58" fmla="*/ 2989710 w 5137844"/>
                  <a:gd name="connsiteY58" fmla="*/ 113407 h 2523948"/>
                  <a:gd name="connsiteX59" fmla="*/ 2987648 w 5137844"/>
                  <a:gd name="connsiteY59" fmla="*/ 113407 h 2523948"/>
                  <a:gd name="connsiteX60" fmla="*/ 2973216 w 5137844"/>
                  <a:gd name="connsiteY60" fmla="*/ 113407 h 2523948"/>
                  <a:gd name="connsiteX61" fmla="*/ 2956143 w 5137844"/>
                  <a:gd name="connsiteY61" fmla="*/ 113407 h 2523948"/>
                  <a:gd name="connsiteX62" fmla="*/ 2944597 w 5137844"/>
                  <a:gd name="connsiteY62" fmla="*/ 113407 h 2523948"/>
                  <a:gd name="connsiteX63" fmla="*/ 2934044 w 5137844"/>
                  <a:gd name="connsiteY63" fmla="*/ 113407 h 2523948"/>
                  <a:gd name="connsiteX64" fmla="*/ 2922498 w 5137844"/>
                  <a:gd name="connsiteY64" fmla="*/ 113407 h 2523948"/>
                  <a:gd name="connsiteX65" fmla="*/ 2879860 w 5137844"/>
                  <a:gd name="connsiteY65" fmla="*/ 113407 h 2523948"/>
                  <a:gd name="connsiteX66" fmla="*/ 2859294 w 5137844"/>
                  <a:gd name="connsiteY66" fmla="*/ 113407 h 2523948"/>
                  <a:gd name="connsiteX67" fmla="*/ 2857762 w 5137844"/>
                  <a:gd name="connsiteY67" fmla="*/ 113407 h 2523948"/>
                  <a:gd name="connsiteX68" fmla="*/ 2837195 w 5137844"/>
                  <a:gd name="connsiteY68" fmla="*/ 113407 h 2523948"/>
                  <a:gd name="connsiteX69" fmla="*/ 2823937 w 5137844"/>
                  <a:gd name="connsiteY69" fmla="*/ 113407 h 2523948"/>
                  <a:gd name="connsiteX70" fmla="*/ 2801838 w 5137844"/>
                  <a:gd name="connsiteY70" fmla="*/ 113407 h 2523948"/>
                  <a:gd name="connsiteX71" fmla="*/ 2756982 w 5137844"/>
                  <a:gd name="connsiteY71" fmla="*/ 113407 h 2523948"/>
                  <a:gd name="connsiteX72" fmla="*/ 2754097 w 5137844"/>
                  <a:gd name="connsiteY72" fmla="*/ 113407 h 2523948"/>
                  <a:gd name="connsiteX73" fmla="*/ 2734884 w 5137844"/>
                  <a:gd name="connsiteY73" fmla="*/ 113407 h 2523948"/>
                  <a:gd name="connsiteX74" fmla="*/ 2731998 w 5137844"/>
                  <a:gd name="connsiteY74" fmla="*/ 113407 h 2523948"/>
                  <a:gd name="connsiteX75" fmla="*/ 2668794 w 5137844"/>
                  <a:gd name="connsiteY75" fmla="*/ 113407 h 2523948"/>
                  <a:gd name="connsiteX76" fmla="*/ 2646695 w 5137844"/>
                  <a:gd name="connsiteY76" fmla="*/ 113407 h 2523948"/>
                  <a:gd name="connsiteX77" fmla="*/ 2636115 w 5137844"/>
                  <a:gd name="connsiteY77" fmla="*/ 113407 h 2523948"/>
                  <a:gd name="connsiteX78" fmla="*/ 2614017 w 5137844"/>
                  <a:gd name="connsiteY78" fmla="*/ 113407 h 2523948"/>
                  <a:gd name="connsiteX79" fmla="*/ 2566482 w 5137844"/>
                  <a:gd name="connsiteY79" fmla="*/ 113407 h 2523948"/>
                  <a:gd name="connsiteX80" fmla="*/ 2544384 w 5137844"/>
                  <a:gd name="connsiteY80" fmla="*/ 113407 h 2523948"/>
                  <a:gd name="connsiteX81" fmla="*/ 2495147 w 5137844"/>
                  <a:gd name="connsiteY81" fmla="*/ 113407 h 2523948"/>
                  <a:gd name="connsiteX82" fmla="*/ 2473049 w 5137844"/>
                  <a:gd name="connsiteY82" fmla="*/ 113407 h 2523948"/>
                  <a:gd name="connsiteX83" fmla="*/ 2445615 w 5137844"/>
                  <a:gd name="connsiteY83" fmla="*/ 113407 h 2523948"/>
                  <a:gd name="connsiteX84" fmla="*/ 2423517 w 5137844"/>
                  <a:gd name="connsiteY84" fmla="*/ 113407 h 2523948"/>
                  <a:gd name="connsiteX85" fmla="*/ 2332532 w 5137844"/>
                  <a:gd name="connsiteY85" fmla="*/ 113407 h 2523948"/>
                  <a:gd name="connsiteX86" fmla="*/ 2310433 w 5137844"/>
                  <a:gd name="connsiteY86" fmla="*/ 113407 h 2523948"/>
                  <a:gd name="connsiteX87" fmla="*/ 2304647 w 5137844"/>
                  <a:gd name="connsiteY87" fmla="*/ 113407 h 2523948"/>
                  <a:gd name="connsiteX88" fmla="*/ 2282549 w 5137844"/>
                  <a:gd name="connsiteY88" fmla="*/ 113407 h 2523948"/>
                  <a:gd name="connsiteX89" fmla="*/ 2146721 w 5137844"/>
                  <a:gd name="connsiteY89" fmla="*/ 113407 h 2523948"/>
                  <a:gd name="connsiteX90" fmla="*/ 2142032 w 5137844"/>
                  <a:gd name="connsiteY90" fmla="*/ 113407 h 2523948"/>
                  <a:gd name="connsiteX91" fmla="*/ 2139925 w 5137844"/>
                  <a:gd name="connsiteY91" fmla="*/ 113407 h 2523948"/>
                  <a:gd name="connsiteX92" fmla="*/ 2137864 w 5137844"/>
                  <a:gd name="connsiteY92" fmla="*/ 113407 h 2523948"/>
                  <a:gd name="connsiteX93" fmla="*/ 2124622 w 5137844"/>
                  <a:gd name="connsiteY93" fmla="*/ 113407 h 2523948"/>
                  <a:gd name="connsiteX94" fmla="*/ 2123432 w 5137844"/>
                  <a:gd name="connsiteY94" fmla="*/ 113407 h 2523948"/>
                  <a:gd name="connsiteX95" fmla="*/ 2119933 w 5137844"/>
                  <a:gd name="connsiteY95" fmla="*/ 113407 h 2523948"/>
                  <a:gd name="connsiteX96" fmla="*/ 2097049 w 5137844"/>
                  <a:gd name="connsiteY96" fmla="*/ 113407 h 2523948"/>
                  <a:gd name="connsiteX97" fmla="*/ 1981658 w 5137844"/>
                  <a:gd name="connsiteY97" fmla="*/ 113407 h 2523948"/>
                  <a:gd name="connsiteX98" fmla="*/ 1956221 w 5137844"/>
                  <a:gd name="connsiteY98" fmla="*/ 113407 h 2523948"/>
                  <a:gd name="connsiteX99" fmla="*/ 1949425 w 5137844"/>
                  <a:gd name="connsiteY99" fmla="*/ 113407 h 2523948"/>
                  <a:gd name="connsiteX100" fmla="*/ 1947364 w 5137844"/>
                  <a:gd name="connsiteY100" fmla="*/ 113407 h 2523948"/>
                  <a:gd name="connsiteX101" fmla="*/ 1934122 w 5137844"/>
                  <a:gd name="connsiteY101" fmla="*/ 113407 h 2523948"/>
                  <a:gd name="connsiteX102" fmla="*/ 1932932 w 5137844"/>
                  <a:gd name="connsiteY102" fmla="*/ 113407 h 2523948"/>
                  <a:gd name="connsiteX103" fmla="*/ 1906549 w 5137844"/>
                  <a:gd name="connsiteY103" fmla="*/ 113407 h 2523948"/>
                  <a:gd name="connsiteX104" fmla="*/ 1882214 w 5137844"/>
                  <a:gd name="connsiteY104" fmla="*/ 113407 h 2523948"/>
                  <a:gd name="connsiteX105" fmla="*/ 1861030 w 5137844"/>
                  <a:gd name="connsiteY105" fmla="*/ 113407 h 2523948"/>
                  <a:gd name="connsiteX106" fmla="*/ 1791158 w 5137844"/>
                  <a:gd name="connsiteY106" fmla="*/ 113407 h 2523948"/>
                  <a:gd name="connsiteX107" fmla="*/ 1747978 w 5137844"/>
                  <a:gd name="connsiteY107" fmla="*/ 113407 h 2523948"/>
                  <a:gd name="connsiteX108" fmla="*/ 1691714 w 5137844"/>
                  <a:gd name="connsiteY108" fmla="*/ 113407 h 2523948"/>
                  <a:gd name="connsiteX109" fmla="*/ 1573733 w 5137844"/>
                  <a:gd name="connsiteY109" fmla="*/ 113407 h 2523948"/>
                  <a:gd name="connsiteX110" fmla="*/ 1557478 w 5137844"/>
                  <a:gd name="connsiteY110" fmla="*/ 113407 h 2523948"/>
                  <a:gd name="connsiteX111" fmla="*/ 1383233 w 5137844"/>
                  <a:gd name="connsiteY111" fmla="*/ 113407 h 2523948"/>
                  <a:gd name="connsiteX112" fmla="*/ 1354259 w 5137844"/>
                  <a:gd name="connsiteY112" fmla="*/ 113407 h 2523948"/>
                  <a:gd name="connsiteX113" fmla="*/ 1163759 w 5137844"/>
                  <a:gd name="connsiteY113" fmla="*/ 113407 h 2523948"/>
                  <a:gd name="connsiteX114" fmla="*/ 1084338 w 5137844"/>
                  <a:gd name="connsiteY114" fmla="*/ 113407 h 2523948"/>
                  <a:gd name="connsiteX115" fmla="*/ 893838 w 5137844"/>
                  <a:gd name="connsiteY115" fmla="*/ 113407 h 2523948"/>
                  <a:gd name="connsiteX116" fmla="*/ 690261 w 5137844"/>
                  <a:gd name="connsiteY116" fmla="*/ 230339 h 2523948"/>
                  <a:gd name="connsiteX117" fmla="*/ 162467 w 5137844"/>
                  <a:gd name="connsiteY117" fmla="*/ 1145043 h 2523948"/>
                  <a:gd name="connsiteX118" fmla="*/ 135606 w 5137844"/>
                  <a:gd name="connsiteY118" fmla="*/ 1261974 h 2523948"/>
                  <a:gd name="connsiteX119" fmla="*/ 0 w 5137844"/>
                  <a:gd name="connsiteY119" fmla="*/ 1261974 h 2523948"/>
                  <a:gd name="connsiteX120" fmla="*/ 29513 w 5137844"/>
                  <a:gd name="connsiteY120" fmla="*/ 1133497 h 2523948"/>
                  <a:gd name="connsiteX121" fmla="*/ 609420 w 5137844"/>
                  <a:gd name="connsiteY121" fmla="*/ 128477 h 2523948"/>
                  <a:gd name="connsiteX122" fmla="*/ 833098 w 5137844"/>
                  <a:gd name="connsiteY122" fmla="*/ 0 h 2523948"/>
                  <a:gd name="connsiteX123" fmla="*/ 1974790 w 5137844"/>
                  <a:gd name="connsiteY123" fmla="*/ 0 h 2523948"/>
                  <a:gd name="connsiteX124" fmla="*/ 1976098 w 5137844"/>
                  <a:gd name="connsiteY124" fmla="*/ 0 h 2523948"/>
                  <a:gd name="connsiteX125" fmla="*/ 1990647 w 5137844"/>
                  <a:gd name="connsiteY125" fmla="*/ 0 h 2523948"/>
                  <a:gd name="connsiteX126" fmla="*/ 1992912 w 5137844"/>
                  <a:gd name="connsiteY126" fmla="*/ 0 h 2523948"/>
                  <a:gd name="connsiteX127" fmla="*/ 2000379 w 5137844"/>
                  <a:gd name="connsiteY127" fmla="*/ 0 h 2523948"/>
                  <a:gd name="connsiteX128" fmla="*/ 2180255 w 5137844"/>
                  <a:gd name="connsiteY128" fmla="*/ 0 h 2523948"/>
                  <a:gd name="connsiteX129" fmla="*/ 2204536 w 5137844"/>
                  <a:gd name="connsiteY129" fmla="*/ 0 h 2523948"/>
                  <a:gd name="connsiteX130" fmla="*/ 2358928 w 5137844"/>
                  <a:gd name="connsiteY130" fmla="*/ 0 h 2523948"/>
                  <a:gd name="connsiteX131" fmla="*/ 2383208 w 5137844"/>
                  <a:gd name="connsiteY131" fmla="*/ 0 h 2523948"/>
                  <a:gd name="connsiteX132" fmla="*/ 2513815 w 5137844"/>
                  <a:gd name="connsiteY132" fmla="*/ 0 h 2523948"/>
                  <a:gd name="connsiteX133" fmla="*/ 2538095 w 5137844"/>
                  <a:gd name="connsiteY133" fmla="*/ 0 h 2523948"/>
                  <a:gd name="connsiteX134" fmla="*/ 2646616 w 5137844"/>
                  <a:gd name="connsiteY134" fmla="*/ 0 h 2523948"/>
                  <a:gd name="connsiteX135" fmla="*/ 2670896 w 5137844"/>
                  <a:gd name="connsiteY135" fmla="*/ 0 h 2523948"/>
                  <a:gd name="connsiteX136" fmla="*/ 2759029 w 5137844"/>
                  <a:gd name="connsiteY136" fmla="*/ 0 h 2523948"/>
                  <a:gd name="connsiteX137" fmla="*/ 2783310 w 5137844"/>
                  <a:gd name="connsiteY137" fmla="*/ 0 h 2523948"/>
                  <a:gd name="connsiteX138" fmla="*/ 2852754 w 5137844"/>
                  <a:gd name="connsiteY138" fmla="*/ 0 h 2523948"/>
                  <a:gd name="connsiteX139" fmla="*/ 2877035 w 5137844"/>
                  <a:gd name="connsiteY139" fmla="*/ 0 h 2523948"/>
                  <a:gd name="connsiteX140" fmla="*/ 2929490 w 5137844"/>
                  <a:gd name="connsiteY140" fmla="*/ 0 h 2523948"/>
                  <a:gd name="connsiteX141" fmla="*/ 2953771 w 5137844"/>
                  <a:gd name="connsiteY141" fmla="*/ 0 h 2523948"/>
                  <a:gd name="connsiteX142" fmla="*/ 2990936 w 5137844"/>
                  <a:gd name="connsiteY142" fmla="*/ 0 h 2523948"/>
                  <a:gd name="connsiteX143" fmla="*/ 3015216 w 5137844"/>
                  <a:gd name="connsiteY143" fmla="*/ 0 h 2523948"/>
                  <a:gd name="connsiteX144" fmla="*/ 3074750 w 5137844"/>
                  <a:gd name="connsiteY144" fmla="*/ 0 h 2523948"/>
                  <a:gd name="connsiteX145" fmla="*/ 3099031 w 5137844"/>
                  <a:gd name="connsiteY145" fmla="*/ 0 h 2523948"/>
                  <a:gd name="connsiteX146" fmla="*/ 3117790 w 5137844"/>
                  <a:gd name="connsiteY146" fmla="*/ 0 h 2523948"/>
                  <a:gd name="connsiteX147" fmla="*/ 3135912 w 5137844"/>
                  <a:gd name="connsiteY147" fmla="*/ 0 h 2523948"/>
                  <a:gd name="connsiteX148" fmla="*/ 3142071 w 5137844"/>
                  <a:gd name="connsiteY148" fmla="*/ 0 h 2523948"/>
                  <a:gd name="connsiteX149" fmla="*/ 3143379 w 5137844"/>
                  <a:gd name="connsiteY149" fmla="*/ 0 h 2523948"/>
                  <a:gd name="connsiteX150" fmla="*/ 3157927 w 5137844"/>
                  <a:gd name="connsiteY150" fmla="*/ 0 h 2523948"/>
                  <a:gd name="connsiteX151" fmla="*/ 3160193 w 5137844"/>
                  <a:gd name="connsiteY151" fmla="*/ 0 h 2523948"/>
                  <a:gd name="connsiteX152" fmla="*/ 3347536 w 5137844"/>
                  <a:gd name="connsiteY152" fmla="*/ 0 h 2523948"/>
                  <a:gd name="connsiteX153" fmla="*/ 4303193 w 5137844"/>
                  <a:gd name="connsiteY153" fmla="*/ 0 h 2523948"/>
                  <a:gd name="connsiteX154" fmla="*/ 4526872 w 5137844"/>
                  <a:gd name="connsiteY154" fmla="*/ 128477 h 2523948"/>
                  <a:gd name="connsiteX155" fmla="*/ 5106779 w 5137844"/>
                  <a:gd name="connsiteY155" fmla="*/ 1133497 h 2523948"/>
                  <a:gd name="connsiteX156" fmla="*/ 5106779 w 5137844"/>
                  <a:gd name="connsiteY156" fmla="*/ 1390451 h 2523948"/>
                  <a:gd name="connsiteX157" fmla="*/ 4526872 w 5137844"/>
                  <a:gd name="connsiteY157" fmla="*/ 2395471 h 2523948"/>
                  <a:gd name="connsiteX158" fmla="*/ 4303193 w 5137844"/>
                  <a:gd name="connsiteY158" fmla="*/ 2523948 h 2523948"/>
                  <a:gd name="connsiteX159" fmla="*/ 3160193 w 5137844"/>
                  <a:gd name="connsiteY159" fmla="*/ 2523948 h 2523948"/>
                  <a:gd name="connsiteX160" fmla="*/ 3143379 w 5137844"/>
                  <a:gd name="connsiteY160" fmla="*/ 2523948 h 2523948"/>
                  <a:gd name="connsiteX161" fmla="*/ 3135912 w 5137844"/>
                  <a:gd name="connsiteY161" fmla="*/ 2523948 h 2523948"/>
                  <a:gd name="connsiteX162" fmla="*/ 2000379 w 5137844"/>
                  <a:gd name="connsiteY162" fmla="*/ 2523948 h 2523948"/>
                  <a:gd name="connsiteX163" fmla="*/ 1992912 w 5137844"/>
                  <a:gd name="connsiteY163" fmla="*/ 2523948 h 2523948"/>
                  <a:gd name="connsiteX164" fmla="*/ 1976098 w 5137844"/>
                  <a:gd name="connsiteY164" fmla="*/ 2523948 h 2523948"/>
                  <a:gd name="connsiteX165" fmla="*/ 833098 w 5137844"/>
                  <a:gd name="connsiteY165" fmla="*/ 2523948 h 2523948"/>
                  <a:gd name="connsiteX166" fmla="*/ 609420 w 5137844"/>
                  <a:gd name="connsiteY166" fmla="*/ 2395471 h 2523948"/>
                  <a:gd name="connsiteX167" fmla="*/ 29513 w 5137844"/>
                  <a:gd name="connsiteY167" fmla="*/ 1390451 h 2523948"/>
                  <a:gd name="connsiteX168" fmla="*/ 0 w 5137844"/>
                  <a:gd name="connsiteY168" fmla="*/ 1261974 h 2523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5137844" h="2523948">
                    <a:moveTo>
                      <a:pt x="135606" y="1261974"/>
                    </a:moveTo>
                    <a:cubicBezTo>
                      <a:pt x="135606" y="1304409"/>
                      <a:pt x="144559" y="1346843"/>
                      <a:pt x="162467" y="1378906"/>
                    </a:cubicBezTo>
                    <a:cubicBezTo>
                      <a:pt x="162467" y="1378906"/>
                      <a:pt x="162467" y="1378906"/>
                      <a:pt x="690261" y="2293610"/>
                    </a:cubicBezTo>
                    <a:cubicBezTo>
                      <a:pt x="727960" y="2357733"/>
                      <a:pt x="820324" y="2410541"/>
                      <a:pt x="893838" y="2410541"/>
                    </a:cubicBezTo>
                    <a:lnTo>
                      <a:pt x="1084338" y="2410541"/>
                    </a:lnTo>
                    <a:lnTo>
                      <a:pt x="1934122" y="2410541"/>
                    </a:lnTo>
                    <a:lnTo>
                      <a:pt x="1949425" y="2410541"/>
                    </a:lnTo>
                    <a:lnTo>
                      <a:pt x="1956221" y="2410541"/>
                    </a:lnTo>
                    <a:lnTo>
                      <a:pt x="2124622" y="2410541"/>
                    </a:lnTo>
                    <a:lnTo>
                      <a:pt x="2139925" y="2410541"/>
                    </a:lnTo>
                    <a:lnTo>
                      <a:pt x="2146721" y="2410541"/>
                    </a:lnTo>
                    <a:lnTo>
                      <a:pt x="2989710" y="2410541"/>
                    </a:lnTo>
                    <a:lnTo>
                      <a:pt x="2996506" y="2410541"/>
                    </a:lnTo>
                    <a:lnTo>
                      <a:pt x="3011809" y="2410541"/>
                    </a:lnTo>
                    <a:lnTo>
                      <a:pt x="3180210" y="2410541"/>
                    </a:lnTo>
                    <a:lnTo>
                      <a:pt x="3187006" y="2410541"/>
                    </a:lnTo>
                    <a:lnTo>
                      <a:pt x="3202309" y="2410541"/>
                    </a:lnTo>
                    <a:lnTo>
                      <a:pt x="4052093" y="2410541"/>
                    </a:lnTo>
                    <a:lnTo>
                      <a:pt x="4242593" y="2410541"/>
                    </a:lnTo>
                    <a:cubicBezTo>
                      <a:pt x="4317992" y="2410541"/>
                      <a:pt x="4408471" y="2357733"/>
                      <a:pt x="4446171" y="2293610"/>
                    </a:cubicBezTo>
                    <a:cubicBezTo>
                      <a:pt x="4446171" y="2293610"/>
                      <a:pt x="4446171" y="2293610"/>
                      <a:pt x="4973965" y="1378906"/>
                    </a:cubicBezTo>
                    <a:cubicBezTo>
                      <a:pt x="5011664" y="1314782"/>
                      <a:pt x="5011664" y="1209166"/>
                      <a:pt x="4973965" y="1145043"/>
                    </a:cubicBezTo>
                    <a:cubicBezTo>
                      <a:pt x="4973965" y="1145043"/>
                      <a:pt x="4973965" y="1145043"/>
                      <a:pt x="4446171" y="230339"/>
                    </a:cubicBezTo>
                    <a:cubicBezTo>
                      <a:pt x="4408471" y="166215"/>
                      <a:pt x="4317992" y="113407"/>
                      <a:pt x="4242593" y="113407"/>
                    </a:cubicBezTo>
                    <a:cubicBezTo>
                      <a:pt x="4242593" y="113407"/>
                      <a:pt x="4242593" y="113407"/>
                      <a:pt x="4133871" y="113407"/>
                    </a:cubicBezTo>
                    <a:lnTo>
                      <a:pt x="4052093" y="113407"/>
                    </a:lnTo>
                    <a:lnTo>
                      <a:pt x="4050394" y="113407"/>
                    </a:lnTo>
                    <a:lnTo>
                      <a:pt x="4038503" y="113407"/>
                    </a:lnTo>
                    <a:lnTo>
                      <a:pt x="4030245" y="113407"/>
                    </a:lnTo>
                    <a:lnTo>
                      <a:pt x="4006226" y="113407"/>
                    </a:lnTo>
                    <a:lnTo>
                      <a:pt x="3943371" y="113407"/>
                    </a:lnTo>
                    <a:lnTo>
                      <a:pt x="3875656" y="113407"/>
                    </a:lnTo>
                    <a:lnTo>
                      <a:pt x="3839745" y="113407"/>
                    </a:lnTo>
                    <a:lnTo>
                      <a:pt x="3776065" y="113407"/>
                    </a:lnTo>
                    <a:lnTo>
                      <a:pt x="3685156" y="113407"/>
                    </a:lnTo>
                    <a:lnTo>
                      <a:pt x="3659911" y="113407"/>
                    </a:lnTo>
                    <a:lnTo>
                      <a:pt x="3585565" y="113407"/>
                    </a:lnTo>
                    <a:lnTo>
                      <a:pt x="3525919" y="113407"/>
                    </a:lnTo>
                    <a:lnTo>
                      <a:pt x="3469411" y="113407"/>
                    </a:lnTo>
                    <a:lnTo>
                      <a:pt x="3372816" y="113407"/>
                    </a:lnTo>
                    <a:lnTo>
                      <a:pt x="3335419" y="113407"/>
                    </a:lnTo>
                    <a:lnTo>
                      <a:pt x="3202309" y="113407"/>
                    </a:lnTo>
                    <a:lnTo>
                      <a:pt x="3200246" y="113407"/>
                    </a:lnTo>
                    <a:lnTo>
                      <a:pt x="3187006" y="113407"/>
                    </a:lnTo>
                    <a:lnTo>
                      <a:pt x="3185815" y="113407"/>
                    </a:lnTo>
                    <a:lnTo>
                      <a:pt x="3182316" y="113407"/>
                    </a:lnTo>
                    <a:lnTo>
                      <a:pt x="3180210" y="113407"/>
                    </a:lnTo>
                    <a:cubicBezTo>
                      <a:pt x="3180210" y="113407"/>
                      <a:pt x="3180210" y="113407"/>
                      <a:pt x="3163716" y="113407"/>
                    </a:cubicBezTo>
                    <a:lnTo>
                      <a:pt x="3146643" y="113407"/>
                    </a:lnTo>
                    <a:lnTo>
                      <a:pt x="3124544" y="113407"/>
                    </a:lnTo>
                    <a:lnTo>
                      <a:pt x="3070360" y="113407"/>
                    </a:lnTo>
                    <a:lnTo>
                      <a:pt x="3048262" y="113407"/>
                    </a:lnTo>
                    <a:lnTo>
                      <a:pt x="3014437" y="113407"/>
                    </a:lnTo>
                    <a:lnTo>
                      <a:pt x="3011809" y="113407"/>
                    </a:lnTo>
                    <a:lnTo>
                      <a:pt x="3009746" y="113407"/>
                    </a:lnTo>
                    <a:lnTo>
                      <a:pt x="2996506" y="113407"/>
                    </a:lnTo>
                    <a:lnTo>
                      <a:pt x="2995315" y="113407"/>
                    </a:lnTo>
                    <a:lnTo>
                      <a:pt x="2992338" y="113407"/>
                    </a:lnTo>
                    <a:lnTo>
                      <a:pt x="2989710" y="113407"/>
                    </a:lnTo>
                    <a:lnTo>
                      <a:pt x="2987648" y="113407"/>
                    </a:lnTo>
                    <a:lnTo>
                      <a:pt x="2973216" y="113407"/>
                    </a:lnTo>
                    <a:lnTo>
                      <a:pt x="2956143" y="113407"/>
                    </a:lnTo>
                    <a:lnTo>
                      <a:pt x="2944597" y="113407"/>
                    </a:lnTo>
                    <a:lnTo>
                      <a:pt x="2934044" y="113407"/>
                    </a:lnTo>
                    <a:lnTo>
                      <a:pt x="2922498" y="113407"/>
                    </a:lnTo>
                    <a:lnTo>
                      <a:pt x="2879860" y="113407"/>
                    </a:lnTo>
                    <a:lnTo>
                      <a:pt x="2859294" y="113407"/>
                    </a:lnTo>
                    <a:lnTo>
                      <a:pt x="2857762" y="113407"/>
                    </a:lnTo>
                    <a:lnTo>
                      <a:pt x="2837195" y="113407"/>
                    </a:lnTo>
                    <a:lnTo>
                      <a:pt x="2823937" y="113407"/>
                    </a:lnTo>
                    <a:lnTo>
                      <a:pt x="2801838" y="113407"/>
                    </a:lnTo>
                    <a:lnTo>
                      <a:pt x="2756982" y="113407"/>
                    </a:lnTo>
                    <a:lnTo>
                      <a:pt x="2754097" y="113407"/>
                    </a:lnTo>
                    <a:lnTo>
                      <a:pt x="2734884" y="113407"/>
                    </a:lnTo>
                    <a:lnTo>
                      <a:pt x="2731998" y="113407"/>
                    </a:lnTo>
                    <a:lnTo>
                      <a:pt x="2668794" y="113407"/>
                    </a:lnTo>
                    <a:lnTo>
                      <a:pt x="2646695" y="113407"/>
                    </a:lnTo>
                    <a:lnTo>
                      <a:pt x="2636115" y="113407"/>
                    </a:lnTo>
                    <a:lnTo>
                      <a:pt x="2614017" y="113407"/>
                    </a:lnTo>
                    <a:lnTo>
                      <a:pt x="2566482" y="113407"/>
                    </a:lnTo>
                    <a:lnTo>
                      <a:pt x="2544384" y="113407"/>
                    </a:lnTo>
                    <a:lnTo>
                      <a:pt x="2495147" y="113407"/>
                    </a:lnTo>
                    <a:lnTo>
                      <a:pt x="2473049" y="113407"/>
                    </a:lnTo>
                    <a:lnTo>
                      <a:pt x="2445615" y="113407"/>
                    </a:lnTo>
                    <a:lnTo>
                      <a:pt x="2423517" y="113407"/>
                    </a:lnTo>
                    <a:lnTo>
                      <a:pt x="2332532" y="113407"/>
                    </a:lnTo>
                    <a:lnTo>
                      <a:pt x="2310433" y="113407"/>
                    </a:lnTo>
                    <a:lnTo>
                      <a:pt x="2304647" y="113407"/>
                    </a:lnTo>
                    <a:lnTo>
                      <a:pt x="2282549" y="113407"/>
                    </a:lnTo>
                    <a:lnTo>
                      <a:pt x="2146721" y="113407"/>
                    </a:lnTo>
                    <a:lnTo>
                      <a:pt x="2142032" y="113407"/>
                    </a:lnTo>
                    <a:lnTo>
                      <a:pt x="2139925" y="113407"/>
                    </a:lnTo>
                    <a:lnTo>
                      <a:pt x="2137864" y="113407"/>
                    </a:lnTo>
                    <a:lnTo>
                      <a:pt x="2124622" y="113407"/>
                    </a:lnTo>
                    <a:lnTo>
                      <a:pt x="2123432" y="113407"/>
                    </a:lnTo>
                    <a:lnTo>
                      <a:pt x="2119933" y="113407"/>
                    </a:lnTo>
                    <a:lnTo>
                      <a:pt x="2097049" y="113407"/>
                    </a:lnTo>
                    <a:cubicBezTo>
                      <a:pt x="2073661" y="113407"/>
                      <a:pt x="2037517" y="113407"/>
                      <a:pt x="1981658" y="113407"/>
                    </a:cubicBezTo>
                    <a:lnTo>
                      <a:pt x="1956221" y="113407"/>
                    </a:lnTo>
                    <a:lnTo>
                      <a:pt x="1949425" y="113407"/>
                    </a:lnTo>
                    <a:lnTo>
                      <a:pt x="1947364" y="113407"/>
                    </a:lnTo>
                    <a:lnTo>
                      <a:pt x="1934122" y="113407"/>
                    </a:lnTo>
                    <a:lnTo>
                      <a:pt x="1932932" y="113407"/>
                    </a:lnTo>
                    <a:lnTo>
                      <a:pt x="1906549" y="113407"/>
                    </a:lnTo>
                    <a:lnTo>
                      <a:pt x="1882214" y="113407"/>
                    </a:lnTo>
                    <a:lnTo>
                      <a:pt x="1861030" y="113407"/>
                    </a:lnTo>
                    <a:lnTo>
                      <a:pt x="1791158" y="113407"/>
                    </a:lnTo>
                    <a:lnTo>
                      <a:pt x="1747978" y="113407"/>
                    </a:lnTo>
                    <a:lnTo>
                      <a:pt x="1691714" y="113407"/>
                    </a:lnTo>
                    <a:lnTo>
                      <a:pt x="1573733" y="113407"/>
                    </a:lnTo>
                    <a:lnTo>
                      <a:pt x="1557478" y="113407"/>
                    </a:lnTo>
                    <a:lnTo>
                      <a:pt x="1383233" y="113407"/>
                    </a:lnTo>
                    <a:lnTo>
                      <a:pt x="1354259" y="113407"/>
                    </a:lnTo>
                    <a:lnTo>
                      <a:pt x="1163759" y="113407"/>
                    </a:lnTo>
                    <a:lnTo>
                      <a:pt x="1084338" y="113407"/>
                    </a:lnTo>
                    <a:lnTo>
                      <a:pt x="893838" y="113407"/>
                    </a:lnTo>
                    <a:cubicBezTo>
                      <a:pt x="820324" y="113407"/>
                      <a:pt x="727960" y="166215"/>
                      <a:pt x="690261" y="230339"/>
                    </a:cubicBezTo>
                    <a:cubicBezTo>
                      <a:pt x="690261" y="230339"/>
                      <a:pt x="690261" y="230339"/>
                      <a:pt x="162467" y="1145043"/>
                    </a:cubicBezTo>
                    <a:cubicBezTo>
                      <a:pt x="144559" y="1177105"/>
                      <a:pt x="135606" y="1219539"/>
                      <a:pt x="135606" y="1261974"/>
                    </a:cubicBezTo>
                    <a:close/>
                    <a:moveTo>
                      <a:pt x="0" y="1261974"/>
                    </a:moveTo>
                    <a:cubicBezTo>
                      <a:pt x="0" y="1215349"/>
                      <a:pt x="9837" y="1168725"/>
                      <a:pt x="29513" y="1133497"/>
                    </a:cubicBezTo>
                    <a:cubicBezTo>
                      <a:pt x="609420" y="128477"/>
                      <a:pt x="609420" y="128477"/>
                      <a:pt x="609420" y="128477"/>
                    </a:cubicBezTo>
                    <a:cubicBezTo>
                      <a:pt x="650842" y="58022"/>
                      <a:pt x="752325" y="0"/>
                      <a:pt x="833098" y="0"/>
                    </a:cubicBezTo>
                    <a:cubicBezTo>
                      <a:pt x="1702959" y="0"/>
                      <a:pt x="1920424" y="0"/>
                      <a:pt x="1974790" y="0"/>
                    </a:cubicBezTo>
                    <a:lnTo>
                      <a:pt x="1976098" y="0"/>
                    </a:lnTo>
                    <a:lnTo>
                      <a:pt x="1990647" y="0"/>
                    </a:lnTo>
                    <a:lnTo>
                      <a:pt x="1992912" y="0"/>
                    </a:lnTo>
                    <a:lnTo>
                      <a:pt x="2000379" y="0"/>
                    </a:lnTo>
                    <a:lnTo>
                      <a:pt x="2180255" y="0"/>
                    </a:lnTo>
                    <a:lnTo>
                      <a:pt x="2204536" y="0"/>
                    </a:lnTo>
                    <a:lnTo>
                      <a:pt x="2358928" y="0"/>
                    </a:lnTo>
                    <a:lnTo>
                      <a:pt x="2383208" y="0"/>
                    </a:lnTo>
                    <a:lnTo>
                      <a:pt x="2513815" y="0"/>
                    </a:lnTo>
                    <a:lnTo>
                      <a:pt x="2538095" y="0"/>
                    </a:lnTo>
                    <a:lnTo>
                      <a:pt x="2646616" y="0"/>
                    </a:lnTo>
                    <a:lnTo>
                      <a:pt x="2670896" y="0"/>
                    </a:lnTo>
                    <a:lnTo>
                      <a:pt x="2759029" y="0"/>
                    </a:lnTo>
                    <a:lnTo>
                      <a:pt x="2783310" y="0"/>
                    </a:lnTo>
                    <a:lnTo>
                      <a:pt x="2852754" y="0"/>
                    </a:lnTo>
                    <a:lnTo>
                      <a:pt x="2877035" y="0"/>
                    </a:lnTo>
                    <a:lnTo>
                      <a:pt x="2929490" y="0"/>
                    </a:lnTo>
                    <a:lnTo>
                      <a:pt x="2953771" y="0"/>
                    </a:lnTo>
                    <a:lnTo>
                      <a:pt x="2990936" y="0"/>
                    </a:lnTo>
                    <a:lnTo>
                      <a:pt x="3015216" y="0"/>
                    </a:lnTo>
                    <a:lnTo>
                      <a:pt x="3074750" y="0"/>
                    </a:lnTo>
                    <a:lnTo>
                      <a:pt x="3099031" y="0"/>
                    </a:lnTo>
                    <a:lnTo>
                      <a:pt x="3117790" y="0"/>
                    </a:lnTo>
                    <a:cubicBezTo>
                      <a:pt x="3135912" y="0"/>
                      <a:pt x="3135912" y="0"/>
                      <a:pt x="3135912" y="0"/>
                    </a:cubicBezTo>
                    <a:lnTo>
                      <a:pt x="3142071" y="0"/>
                    </a:lnTo>
                    <a:lnTo>
                      <a:pt x="3143379" y="0"/>
                    </a:lnTo>
                    <a:lnTo>
                      <a:pt x="3157927" y="0"/>
                    </a:lnTo>
                    <a:lnTo>
                      <a:pt x="3160193" y="0"/>
                    </a:lnTo>
                    <a:lnTo>
                      <a:pt x="3347536" y="0"/>
                    </a:lnTo>
                    <a:cubicBezTo>
                      <a:pt x="4303193" y="0"/>
                      <a:pt x="4303193" y="0"/>
                      <a:pt x="4303193" y="0"/>
                    </a:cubicBezTo>
                    <a:cubicBezTo>
                      <a:pt x="4386037" y="0"/>
                      <a:pt x="4485449" y="58022"/>
                      <a:pt x="4526872" y="128477"/>
                    </a:cubicBezTo>
                    <a:cubicBezTo>
                      <a:pt x="5106779" y="1133497"/>
                      <a:pt x="5106779" y="1133497"/>
                      <a:pt x="5106779" y="1133497"/>
                    </a:cubicBezTo>
                    <a:cubicBezTo>
                      <a:pt x="5148200" y="1203952"/>
                      <a:pt x="5148200" y="1319996"/>
                      <a:pt x="5106779" y="1390451"/>
                    </a:cubicBezTo>
                    <a:cubicBezTo>
                      <a:pt x="4526872" y="2395471"/>
                      <a:pt x="4526872" y="2395471"/>
                      <a:pt x="4526872" y="2395471"/>
                    </a:cubicBezTo>
                    <a:cubicBezTo>
                      <a:pt x="4485449" y="2465926"/>
                      <a:pt x="4386037" y="2523948"/>
                      <a:pt x="4303193" y="2523948"/>
                    </a:cubicBezTo>
                    <a:lnTo>
                      <a:pt x="3160193" y="2523948"/>
                    </a:lnTo>
                    <a:lnTo>
                      <a:pt x="3143379" y="2523948"/>
                    </a:lnTo>
                    <a:lnTo>
                      <a:pt x="3135912" y="2523948"/>
                    </a:lnTo>
                    <a:lnTo>
                      <a:pt x="2000379" y="2523948"/>
                    </a:lnTo>
                    <a:lnTo>
                      <a:pt x="1992912" y="2523948"/>
                    </a:lnTo>
                    <a:lnTo>
                      <a:pt x="1976098" y="2523948"/>
                    </a:lnTo>
                    <a:lnTo>
                      <a:pt x="833098" y="2523948"/>
                    </a:lnTo>
                    <a:cubicBezTo>
                      <a:pt x="752325" y="2523948"/>
                      <a:pt x="650842" y="2465926"/>
                      <a:pt x="609420" y="2395471"/>
                    </a:cubicBezTo>
                    <a:cubicBezTo>
                      <a:pt x="29513" y="1390451"/>
                      <a:pt x="29513" y="1390451"/>
                      <a:pt x="29513" y="1390451"/>
                    </a:cubicBezTo>
                    <a:cubicBezTo>
                      <a:pt x="9837" y="1355223"/>
                      <a:pt x="0" y="1308599"/>
                      <a:pt x="0" y="126197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5400"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38B75C2F-9C63-BA49-A33C-E58A4716CD0E}"/>
                  </a:ext>
                </a:extLst>
              </p:cNvPr>
              <p:cNvSpPr/>
              <p:nvPr/>
            </p:nvSpPr>
            <p:spPr>
              <a:xfrm>
                <a:off x="773540" y="2423160"/>
                <a:ext cx="2376264" cy="62671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TextBox 30">
              <a:extLst>
                <a:ext uri="{FF2B5EF4-FFF2-40B4-BE49-F238E27FC236}">
                  <a16:creationId xmlns:a16="http://schemas.microsoft.com/office/drawing/2014/main" id="{DCC0E9B7-948D-4845-BD60-433784C6C884}"/>
                </a:ext>
              </a:extLst>
            </p:cNvPr>
            <p:cNvSpPr txBox="1"/>
            <p:nvPr/>
          </p:nvSpPr>
          <p:spPr>
            <a:xfrm>
              <a:off x="1345606" y="2775151"/>
              <a:ext cx="156331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中医共享平台</a:t>
              </a:r>
            </a:p>
          </p:txBody>
        </p:sp>
        <p:sp>
          <p:nvSpPr>
            <p:cNvPr id="47" name="TextBox 29">
              <a:extLst>
                <a:ext uri="{FF2B5EF4-FFF2-40B4-BE49-F238E27FC236}">
                  <a16:creationId xmlns:a16="http://schemas.microsoft.com/office/drawing/2014/main" id="{0ADADD26-012E-5D47-A492-E732B3B153AB}"/>
                </a:ext>
              </a:extLst>
            </p:cNvPr>
            <p:cNvSpPr txBox="1"/>
            <p:nvPr/>
          </p:nvSpPr>
          <p:spPr>
            <a:xfrm>
              <a:off x="1441894" y="3352273"/>
              <a:ext cx="1467021" cy="9314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</a:rPr>
                <a:t>医患精准匹配中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</a:rPr>
                <a:t>医社区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</a:rPr>
                <a:t>中医大数据入口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29902051-EE7F-B540-AC2F-F269718B8BD1}"/>
              </a:ext>
            </a:extLst>
          </p:cNvPr>
          <p:cNvGrpSpPr/>
          <p:nvPr/>
        </p:nvGrpSpPr>
        <p:grpSpPr>
          <a:xfrm>
            <a:off x="7826032" y="1986096"/>
            <a:ext cx="1899669" cy="3867038"/>
            <a:chOff x="1161114" y="1878520"/>
            <a:chExt cx="1899669" cy="3867038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9D02D46A-248F-C143-851B-F704A5F7BC48}"/>
                </a:ext>
              </a:extLst>
            </p:cNvPr>
            <p:cNvGrpSpPr/>
            <p:nvPr/>
          </p:nvGrpSpPr>
          <p:grpSpPr>
            <a:xfrm>
              <a:off x="1161114" y="1878520"/>
              <a:ext cx="1899669" cy="3867038"/>
              <a:chOff x="699698" y="1340769"/>
              <a:chExt cx="2523948" cy="5137844"/>
            </a:xfrm>
          </p:grpSpPr>
          <p:sp>
            <p:nvSpPr>
              <p:cNvPr id="54" name="任意多边形 70">
                <a:extLst>
                  <a:ext uri="{FF2B5EF4-FFF2-40B4-BE49-F238E27FC236}">
                    <a16:creationId xmlns:a16="http://schemas.microsoft.com/office/drawing/2014/main" id="{AF869308-3AA6-2142-94CB-7882F9287543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-607250" y="2647717"/>
                <a:ext cx="5137844" cy="2523948"/>
              </a:xfrm>
              <a:custGeom>
                <a:avLst/>
                <a:gdLst>
                  <a:gd name="connsiteX0" fmla="*/ 135606 w 5137844"/>
                  <a:gd name="connsiteY0" fmla="*/ 1261974 h 2523948"/>
                  <a:gd name="connsiteX1" fmla="*/ 162467 w 5137844"/>
                  <a:gd name="connsiteY1" fmla="*/ 1378906 h 2523948"/>
                  <a:gd name="connsiteX2" fmla="*/ 690261 w 5137844"/>
                  <a:gd name="connsiteY2" fmla="*/ 2293610 h 2523948"/>
                  <a:gd name="connsiteX3" fmla="*/ 893838 w 5137844"/>
                  <a:gd name="connsiteY3" fmla="*/ 2410541 h 2523948"/>
                  <a:gd name="connsiteX4" fmla="*/ 1084338 w 5137844"/>
                  <a:gd name="connsiteY4" fmla="*/ 2410541 h 2523948"/>
                  <a:gd name="connsiteX5" fmla="*/ 1934122 w 5137844"/>
                  <a:gd name="connsiteY5" fmla="*/ 2410541 h 2523948"/>
                  <a:gd name="connsiteX6" fmla="*/ 1949425 w 5137844"/>
                  <a:gd name="connsiteY6" fmla="*/ 2410541 h 2523948"/>
                  <a:gd name="connsiteX7" fmla="*/ 1956221 w 5137844"/>
                  <a:gd name="connsiteY7" fmla="*/ 2410541 h 2523948"/>
                  <a:gd name="connsiteX8" fmla="*/ 2124622 w 5137844"/>
                  <a:gd name="connsiteY8" fmla="*/ 2410541 h 2523948"/>
                  <a:gd name="connsiteX9" fmla="*/ 2139925 w 5137844"/>
                  <a:gd name="connsiteY9" fmla="*/ 2410541 h 2523948"/>
                  <a:gd name="connsiteX10" fmla="*/ 2146721 w 5137844"/>
                  <a:gd name="connsiteY10" fmla="*/ 2410541 h 2523948"/>
                  <a:gd name="connsiteX11" fmla="*/ 2989710 w 5137844"/>
                  <a:gd name="connsiteY11" fmla="*/ 2410541 h 2523948"/>
                  <a:gd name="connsiteX12" fmla="*/ 2996506 w 5137844"/>
                  <a:gd name="connsiteY12" fmla="*/ 2410541 h 2523948"/>
                  <a:gd name="connsiteX13" fmla="*/ 3011809 w 5137844"/>
                  <a:gd name="connsiteY13" fmla="*/ 2410541 h 2523948"/>
                  <a:gd name="connsiteX14" fmla="*/ 3180210 w 5137844"/>
                  <a:gd name="connsiteY14" fmla="*/ 2410541 h 2523948"/>
                  <a:gd name="connsiteX15" fmla="*/ 3187006 w 5137844"/>
                  <a:gd name="connsiteY15" fmla="*/ 2410541 h 2523948"/>
                  <a:gd name="connsiteX16" fmla="*/ 3202309 w 5137844"/>
                  <a:gd name="connsiteY16" fmla="*/ 2410541 h 2523948"/>
                  <a:gd name="connsiteX17" fmla="*/ 4052093 w 5137844"/>
                  <a:gd name="connsiteY17" fmla="*/ 2410541 h 2523948"/>
                  <a:gd name="connsiteX18" fmla="*/ 4242593 w 5137844"/>
                  <a:gd name="connsiteY18" fmla="*/ 2410541 h 2523948"/>
                  <a:gd name="connsiteX19" fmla="*/ 4446171 w 5137844"/>
                  <a:gd name="connsiteY19" fmla="*/ 2293610 h 2523948"/>
                  <a:gd name="connsiteX20" fmla="*/ 4973965 w 5137844"/>
                  <a:gd name="connsiteY20" fmla="*/ 1378906 h 2523948"/>
                  <a:gd name="connsiteX21" fmla="*/ 4973965 w 5137844"/>
                  <a:gd name="connsiteY21" fmla="*/ 1145043 h 2523948"/>
                  <a:gd name="connsiteX22" fmla="*/ 4446171 w 5137844"/>
                  <a:gd name="connsiteY22" fmla="*/ 230339 h 2523948"/>
                  <a:gd name="connsiteX23" fmla="*/ 4242593 w 5137844"/>
                  <a:gd name="connsiteY23" fmla="*/ 113407 h 2523948"/>
                  <a:gd name="connsiteX24" fmla="*/ 4133871 w 5137844"/>
                  <a:gd name="connsiteY24" fmla="*/ 113407 h 2523948"/>
                  <a:gd name="connsiteX25" fmla="*/ 4052093 w 5137844"/>
                  <a:gd name="connsiteY25" fmla="*/ 113407 h 2523948"/>
                  <a:gd name="connsiteX26" fmla="*/ 4050394 w 5137844"/>
                  <a:gd name="connsiteY26" fmla="*/ 113407 h 2523948"/>
                  <a:gd name="connsiteX27" fmla="*/ 4038503 w 5137844"/>
                  <a:gd name="connsiteY27" fmla="*/ 113407 h 2523948"/>
                  <a:gd name="connsiteX28" fmla="*/ 4030245 w 5137844"/>
                  <a:gd name="connsiteY28" fmla="*/ 113407 h 2523948"/>
                  <a:gd name="connsiteX29" fmla="*/ 4006226 w 5137844"/>
                  <a:gd name="connsiteY29" fmla="*/ 113407 h 2523948"/>
                  <a:gd name="connsiteX30" fmla="*/ 3943371 w 5137844"/>
                  <a:gd name="connsiteY30" fmla="*/ 113407 h 2523948"/>
                  <a:gd name="connsiteX31" fmla="*/ 3875656 w 5137844"/>
                  <a:gd name="connsiteY31" fmla="*/ 113407 h 2523948"/>
                  <a:gd name="connsiteX32" fmla="*/ 3839745 w 5137844"/>
                  <a:gd name="connsiteY32" fmla="*/ 113407 h 2523948"/>
                  <a:gd name="connsiteX33" fmla="*/ 3776065 w 5137844"/>
                  <a:gd name="connsiteY33" fmla="*/ 113407 h 2523948"/>
                  <a:gd name="connsiteX34" fmla="*/ 3685156 w 5137844"/>
                  <a:gd name="connsiteY34" fmla="*/ 113407 h 2523948"/>
                  <a:gd name="connsiteX35" fmla="*/ 3659911 w 5137844"/>
                  <a:gd name="connsiteY35" fmla="*/ 113407 h 2523948"/>
                  <a:gd name="connsiteX36" fmla="*/ 3585565 w 5137844"/>
                  <a:gd name="connsiteY36" fmla="*/ 113407 h 2523948"/>
                  <a:gd name="connsiteX37" fmla="*/ 3525919 w 5137844"/>
                  <a:gd name="connsiteY37" fmla="*/ 113407 h 2523948"/>
                  <a:gd name="connsiteX38" fmla="*/ 3469411 w 5137844"/>
                  <a:gd name="connsiteY38" fmla="*/ 113407 h 2523948"/>
                  <a:gd name="connsiteX39" fmla="*/ 3372816 w 5137844"/>
                  <a:gd name="connsiteY39" fmla="*/ 113407 h 2523948"/>
                  <a:gd name="connsiteX40" fmla="*/ 3335419 w 5137844"/>
                  <a:gd name="connsiteY40" fmla="*/ 113407 h 2523948"/>
                  <a:gd name="connsiteX41" fmla="*/ 3202309 w 5137844"/>
                  <a:gd name="connsiteY41" fmla="*/ 113407 h 2523948"/>
                  <a:gd name="connsiteX42" fmla="*/ 3200246 w 5137844"/>
                  <a:gd name="connsiteY42" fmla="*/ 113407 h 2523948"/>
                  <a:gd name="connsiteX43" fmla="*/ 3187006 w 5137844"/>
                  <a:gd name="connsiteY43" fmla="*/ 113407 h 2523948"/>
                  <a:gd name="connsiteX44" fmla="*/ 3185815 w 5137844"/>
                  <a:gd name="connsiteY44" fmla="*/ 113407 h 2523948"/>
                  <a:gd name="connsiteX45" fmla="*/ 3182316 w 5137844"/>
                  <a:gd name="connsiteY45" fmla="*/ 113407 h 2523948"/>
                  <a:gd name="connsiteX46" fmla="*/ 3180210 w 5137844"/>
                  <a:gd name="connsiteY46" fmla="*/ 113407 h 2523948"/>
                  <a:gd name="connsiteX47" fmla="*/ 3163716 w 5137844"/>
                  <a:gd name="connsiteY47" fmla="*/ 113407 h 2523948"/>
                  <a:gd name="connsiteX48" fmla="*/ 3146643 w 5137844"/>
                  <a:gd name="connsiteY48" fmla="*/ 113407 h 2523948"/>
                  <a:gd name="connsiteX49" fmla="*/ 3124544 w 5137844"/>
                  <a:gd name="connsiteY49" fmla="*/ 113407 h 2523948"/>
                  <a:gd name="connsiteX50" fmla="*/ 3070360 w 5137844"/>
                  <a:gd name="connsiteY50" fmla="*/ 113407 h 2523948"/>
                  <a:gd name="connsiteX51" fmla="*/ 3048262 w 5137844"/>
                  <a:gd name="connsiteY51" fmla="*/ 113407 h 2523948"/>
                  <a:gd name="connsiteX52" fmla="*/ 3014437 w 5137844"/>
                  <a:gd name="connsiteY52" fmla="*/ 113407 h 2523948"/>
                  <a:gd name="connsiteX53" fmla="*/ 3011809 w 5137844"/>
                  <a:gd name="connsiteY53" fmla="*/ 113407 h 2523948"/>
                  <a:gd name="connsiteX54" fmla="*/ 3009746 w 5137844"/>
                  <a:gd name="connsiteY54" fmla="*/ 113407 h 2523948"/>
                  <a:gd name="connsiteX55" fmla="*/ 2996506 w 5137844"/>
                  <a:gd name="connsiteY55" fmla="*/ 113407 h 2523948"/>
                  <a:gd name="connsiteX56" fmla="*/ 2995315 w 5137844"/>
                  <a:gd name="connsiteY56" fmla="*/ 113407 h 2523948"/>
                  <a:gd name="connsiteX57" fmla="*/ 2992338 w 5137844"/>
                  <a:gd name="connsiteY57" fmla="*/ 113407 h 2523948"/>
                  <a:gd name="connsiteX58" fmla="*/ 2989710 w 5137844"/>
                  <a:gd name="connsiteY58" fmla="*/ 113407 h 2523948"/>
                  <a:gd name="connsiteX59" fmla="*/ 2987648 w 5137844"/>
                  <a:gd name="connsiteY59" fmla="*/ 113407 h 2523948"/>
                  <a:gd name="connsiteX60" fmla="*/ 2973216 w 5137844"/>
                  <a:gd name="connsiteY60" fmla="*/ 113407 h 2523948"/>
                  <a:gd name="connsiteX61" fmla="*/ 2956143 w 5137844"/>
                  <a:gd name="connsiteY61" fmla="*/ 113407 h 2523948"/>
                  <a:gd name="connsiteX62" fmla="*/ 2944597 w 5137844"/>
                  <a:gd name="connsiteY62" fmla="*/ 113407 h 2523948"/>
                  <a:gd name="connsiteX63" fmla="*/ 2934044 w 5137844"/>
                  <a:gd name="connsiteY63" fmla="*/ 113407 h 2523948"/>
                  <a:gd name="connsiteX64" fmla="*/ 2922498 w 5137844"/>
                  <a:gd name="connsiteY64" fmla="*/ 113407 h 2523948"/>
                  <a:gd name="connsiteX65" fmla="*/ 2879860 w 5137844"/>
                  <a:gd name="connsiteY65" fmla="*/ 113407 h 2523948"/>
                  <a:gd name="connsiteX66" fmla="*/ 2859294 w 5137844"/>
                  <a:gd name="connsiteY66" fmla="*/ 113407 h 2523948"/>
                  <a:gd name="connsiteX67" fmla="*/ 2857762 w 5137844"/>
                  <a:gd name="connsiteY67" fmla="*/ 113407 h 2523948"/>
                  <a:gd name="connsiteX68" fmla="*/ 2837195 w 5137844"/>
                  <a:gd name="connsiteY68" fmla="*/ 113407 h 2523948"/>
                  <a:gd name="connsiteX69" fmla="*/ 2823937 w 5137844"/>
                  <a:gd name="connsiteY69" fmla="*/ 113407 h 2523948"/>
                  <a:gd name="connsiteX70" fmla="*/ 2801838 w 5137844"/>
                  <a:gd name="connsiteY70" fmla="*/ 113407 h 2523948"/>
                  <a:gd name="connsiteX71" fmla="*/ 2756982 w 5137844"/>
                  <a:gd name="connsiteY71" fmla="*/ 113407 h 2523948"/>
                  <a:gd name="connsiteX72" fmla="*/ 2754097 w 5137844"/>
                  <a:gd name="connsiteY72" fmla="*/ 113407 h 2523948"/>
                  <a:gd name="connsiteX73" fmla="*/ 2734884 w 5137844"/>
                  <a:gd name="connsiteY73" fmla="*/ 113407 h 2523948"/>
                  <a:gd name="connsiteX74" fmla="*/ 2731998 w 5137844"/>
                  <a:gd name="connsiteY74" fmla="*/ 113407 h 2523948"/>
                  <a:gd name="connsiteX75" fmla="*/ 2668794 w 5137844"/>
                  <a:gd name="connsiteY75" fmla="*/ 113407 h 2523948"/>
                  <a:gd name="connsiteX76" fmla="*/ 2646695 w 5137844"/>
                  <a:gd name="connsiteY76" fmla="*/ 113407 h 2523948"/>
                  <a:gd name="connsiteX77" fmla="*/ 2636115 w 5137844"/>
                  <a:gd name="connsiteY77" fmla="*/ 113407 h 2523948"/>
                  <a:gd name="connsiteX78" fmla="*/ 2614017 w 5137844"/>
                  <a:gd name="connsiteY78" fmla="*/ 113407 h 2523948"/>
                  <a:gd name="connsiteX79" fmla="*/ 2566482 w 5137844"/>
                  <a:gd name="connsiteY79" fmla="*/ 113407 h 2523948"/>
                  <a:gd name="connsiteX80" fmla="*/ 2544384 w 5137844"/>
                  <a:gd name="connsiteY80" fmla="*/ 113407 h 2523948"/>
                  <a:gd name="connsiteX81" fmla="*/ 2495147 w 5137844"/>
                  <a:gd name="connsiteY81" fmla="*/ 113407 h 2523948"/>
                  <a:gd name="connsiteX82" fmla="*/ 2473049 w 5137844"/>
                  <a:gd name="connsiteY82" fmla="*/ 113407 h 2523948"/>
                  <a:gd name="connsiteX83" fmla="*/ 2445615 w 5137844"/>
                  <a:gd name="connsiteY83" fmla="*/ 113407 h 2523948"/>
                  <a:gd name="connsiteX84" fmla="*/ 2423517 w 5137844"/>
                  <a:gd name="connsiteY84" fmla="*/ 113407 h 2523948"/>
                  <a:gd name="connsiteX85" fmla="*/ 2332532 w 5137844"/>
                  <a:gd name="connsiteY85" fmla="*/ 113407 h 2523948"/>
                  <a:gd name="connsiteX86" fmla="*/ 2310433 w 5137844"/>
                  <a:gd name="connsiteY86" fmla="*/ 113407 h 2523948"/>
                  <a:gd name="connsiteX87" fmla="*/ 2304647 w 5137844"/>
                  <a:gd name="connsiteY87" fmla="*/ 113407 h 2523948"/>
                  <a:gd name="connsiteX88" fmla="*/ 2282549 w 5137844"/>
                  <a:gd name="connsiteY88" fmla="*/ 113407 h 2523948"/>
                  <a:gd name="connsiteX89" fmla="*/ 2146721 w 5137844"/>
                  <a:gd name="connsiteY89" fmla="*/ 113407 h 2523948"/>
                  <a:gd name="connsiteX90" fmla="*/ 2142032 w 5137844"/>
                  <a:gd name="connsiteY90" fmla="*/ 113407 h 2523948"/>
                  <a:gd name="connsiteX91" fmla="*/ 2139925 w 5137844"/>
                  <a:gd name="connsiteY91" fmla="*/ 113407 h 2523948"/>
                  <a:gd name="connsiteX92" fmla="*/ 2137864 w 5137844"/>
                  <a:gd name="connsiteY92" fmla="*/ 113407 h 2523948"/>
                  <a:gd name="connsiteX93" fmla="*/ 2124622 w 5137844"/>
                  <a:gd name="connsiteY93" fmla="*/ 113407 h 2523948"/>
                  <a:gd name="connsiteX94" fmla="*/ 2123432 w 5137844"/>
                  <a:gd name="connsiteY94" fmla="*/ 113407 h 2523948"/>
                  <a:gd name="connsiteX95" fmla="*/ 2119933 w 5137844"/>
                  <a:gd name="connsiteY95" fmla="*/ 113407 h 2523948"/>
                  <a:gd name="connsiteX96" fmla="*/ 2097049 w 5137844"/>
                  <a:gd name="connsiteY96" fmla="*/ 113407 h 2523948"/>
                  <a:gd name="connsiteX97" fmla="*/ 1981658 w 5137844"/>
                  <a:gd name="connsiteY97" fmla="*/ 113407 h 2523948"/>
                  <a:gd name="connsiteX98" fmla="*/ 1956221 w 5137844"/>
                  <a:gd name="connsiteY98" fmla="*/ 113407 h 2523948"/>
                  <a:gd name="connsiteX99" fmla="*/ 1949425 w 5137844"/>
                  <a:gd name="connsiteY99" fmla="*/ 113407 h 2523948"/>
                  <a:gd name="connsiteX100" fmla="*/ 1947364 w 5137844"/>
                  <a:gd name="connsiteY100" fmla="*/ 113407 h 2523948"/>
                  <a:gd name="connsiteX101" fmla="*/ 1934122 w 5137844"/>
                  <a:gd name="connsiteY101" fmla="*/ 113407 h 2523948"/>
                  <a:gd name="connsiteX102" fmla="*/ 1932932 w 5137844"/>
                  <a:gd name="connsiteY102" fmla="*/ 113407 h 2523948"/>
                  <a:gd name="connsiteX103" fmla="*/ 1906549 w 5137844"/>
                  <a:gd name="connsiteY103" fmla="*/ 113407 h 2523948"/>
                  <a:gd name="connsiteX104" fmla="*/ 1882214 w 5137844"/>
                  <a:gd name="connsiteY104" fmla="*/ 113407 h 2523948"/>
                  <a:gd name="connsiteX105" fmla="*/ 1861030 w 5137844"/>
                  <a:gd name="connsiteY105" fmla="*/ 113407 h 2523948"/>
                  <a:gd name="connsiteX106" fmla="*/ 1791158 w 5137844"/>
                  <a:gd name="connsiteY106" fmla="*/ 113407 h 2523948"/>
                  <a:gd name="connsiteX107" fmla="*/ 1747978 w 5137844"/>
                  <a:gd name="connsiteY107" fmla="*/ 113407 h 2523948"/>
                  <a:gd name="connsiteX108" fmla="*/ 1691714 w 5137844"/>
                  <a:gd name="connsiteY108" fmla="*/ 113407 h 2523948"/>
                  <a:gd name="connsiteX109" fmla="*/ 1573733 w 5137844"/>
                  <a:gd name="connsiteY109" fmla="*/ 113407 h 2523948"/>
                  <a:gd name="connsiteX110" fmla="*/ 1557478 w 5137844"/>
                  <a:gd name="connsiteY110" fmla="*/ 113407 h 2523948"/>
                  <a:gd name="connsiteX111" fmla="*/ 1383233 w 5137844"/>
                  <a:gd name="connsiteY111" fmla="*/ 113407 h 2523948"/>
                  <a:gd name="connsiteX112" fmla="*/ 1354259 w 5137844"/>
                  <a:gd name="connsiteY112" fmla="*/ 113407 h 2523948"/>
                  <a:gd name="connsiteX113" fmla="*/ 1163759 w 5137844"/>
                  <a:gd name="connsiteY113" fmla="*/ 113407 h 2523948"/>
                  <a:gd name="connsiteX114" fmla="*/ 1084338 w 5137844"/>
                  <a:gd name="connsiteY114" fmla="*/ 113407 h 2523948"/>
                  <a:gd name="connsiteX115" fmla="*/ 893838 w 5137844"/>
                  <a:gd name="connsiteY115" fmla="*/ 113407 h 2523948"/>
                  <a:gd name="connsiteX116" fmla="*/ 690261 w 5137844"/>
                  <a:gd name="connsiteY116" fmla="*/ 230339 h 2523948"/>
                  <a:gd name="connsiteX117" fmla="*/ 162467 w 5137844"/>
                  <a:gd name="connsiteY117" fmla="*/ 1145043 h 2523948"/>
                  <a:gd name="connsiteX118" fmla="*/ 135606 w 5137844"/>
                  <a:gd name="connsiteY118" fmla="*/ 1261974 h 2523948"/>
                  <a:gd name="connsiteX119" fmla="*/ 0 w 5137844"/>
                  <a:gd name="connsiteY119" fmla="*/ 1261974 h 2523948"/>
                  <a:gd name="connsiteX120" fmla="*/ 29513 w 5137844"/>
                  <a:gd name="connsiteY120" fmla="*/ 1133497 h 2523948"/>
                  <a:gd name="connsiteX121" fmla="*/ 609420 w 5137844"/>
                  <a:gd name="connsiteY121" fmla="*/ 128477 h 2523948"/>
                  <a:gd name="connsiteX122" fmla="*/ 833098 w 5137844"/>
                  <a:gd name="connsiteY122" fmla="*/ 0 h 2523948"/>
                  <a:gd name="connsiteX123" fmla="*/ 1974790 w 5137844"/>
                  <a:gd name="connsiteY123" fmla="*/ 0 h 2523948"/>
                  <a:gd name="connsiteX124" fmla="*/ 1976098 w 5137844"/>
                  <a:gd name="connsiteY124" fmla="*/ 0 h 2523948"/>
                  <a:gd name="connsiteX125" fmla="*/ 1990647 w 5137844"/>
                  <a:gd name="connsiteY125" fmla="*/ 0 h 2523948"/>
                  <a:gd name="connsiteX126" fmla="*/ 1992912 w 5137844"/>
                  <a:gd name="connsiteY126" fmla="*/ 0 h 2523948"/>
                  <a:gd name="connsiteX127" fmla="*/ 2000379 w 5137844"/>
                  <a:gd name="connsiteY127" fmla="*/ 0 h 2523948"/>
                  <a:gd name="connsiteX128" fmla="*/ 2180255 w 5137844"/>
                  <a:gd name="connsiteY128" fmla="*/ 0 h 2523948"/>
                  <a:gd name="connsiteX129" fmla="*/ 2204536 w 5137844"/>
                  <a:gd name="connsiteY129" fmla="*/ 0 h 2523948"/>
                  <a:gd name="connsiteX130" fmla="*/ 2358928 w 5137844"/>
                  <a:gd name="connsiteY130" fmla="*/ 0 h 2523948"/>
                  <a:gd name="connsiteX131" fmla="*/ 2383208 w 5137844"/>
                  <a:gd name="connsiteY131" fmla="*/ 0 h 2523948"/>
                  <a:gd name="connsiteX132" fmla="*/ 2513815 w 5137844"/>
                  <a:gd name="connsiteY132" fmla="*/ 0 h 2523948"/>
                  <a:gd name="connsiteX133" fmla="*/ 2538095 w 5137844"/>
                  <a:gd name="connsiteY133" fmla="*/ 0 h 2523948"/>
                  <a:gd name="connsiteX134" fmla="*/ 2646616 w 5137844"/>
                  <a:gd name="connsiteY134" fmla="*/ 0 h 2523948"/>
                  <a:gd name="connsiteX135" fmla="*/ 2670896 w 5137844"/>
                  <a:gd name="connsiteY135" fmla="*/ 0 h 2523948"/>
                  <a:gd name="connsiteX136" fmla="*/ 2759029 w 5137844"/>
                  <a:gd name="connsiteY136" fmla="*/ 0 h 2523948"/>
                  <a:gd name="connsiteX137" fmla="*/ 2783310 w 5137844"/>
                  <a:gd name="connsiteY137" fmla="*/ 0 h 2523948"/>
                  <a:gd name="connsiteX138" fmla="*/ 2852754 w 5137844"/>
                  <a:gd name="connsiteY138" fmla="*/ 0 h 2523948"/>
                  <a:gd name="connsiteX139" fmla="*/ 2877035 w 5137844"/>
                  <a:gd name="connsiteY139" fmla="*/ 0 h 2523948"/>
                  <a:gd name="connsiteX140" fmla="*/ 2929490 w 5137844"/>
                  <a:gd name="connsiteY140" fmla="*/ 0 h 2523948"/>
                  <a:gd name="connsiteX141" fmla="*/ 2953771 w 5137844"/>
                  <a:gd name="connsiteY141" fmla="*/ 0 h 2523948"/>
                  <a:gd name="connsiteX142" fmla="*/ 2990936 w 5137844"/>
                  <a:gd name="connsiteY142" fmla="*/ 0 h 2523948"/>
                  <a:gd name="connsiteX143" fmla="*/ 3015216 w 5137844"/>
                  <a:gd name="connsiteY143" fmla="*/ 0 h 2523948"/>
                  <a:gd name="connsiteX144" fmla="*/ 3074750 w 5137844"/>
                  <a:gd name="connsiteY144" fmla="*/ 0 h 2523948"/>
                  <a:gd name="connsiteX145" fmla="*/ 3099031 w 5137844"/>
                  <a:gd name="connsiteY145" fmla="*/ 0 h 2523948"/>
                  <a:gd name="connsiteX146" fmla="*/ 3117790 w 5137844"/>
                  <a:gd name="connsiteY146" fmla="*/ 0 h 2523948"/>
                  <a:gd name="connsiteX147" fmla="*/ 3135912 w 5137844"/>
                  <a:gd name="connsiteY147" fmla="*/ 0 h 2523948"/>
                  <a:gd name="connsiteX148" fmla="*/ 3142071 w 5137844"/>
                  <a:gd name="connsiteY148" fmla="*/ 0 h 2523948"/>
                  <a:gd name="connsiteX149" fmla="*/ 3143379 w 5137844"/>
                  <a:gd name="connsiteY149" fmla="*/ 0 h 2523948"/>
                  <a:gd name="connsiteX150" fmla="*/ 3157927 w 5137844"/>
                  <a:gd name="connsiteY150" fmla="*/ 0 h 2523948"/>
                  <a:gd name="connsiteX151" fmla="*/ 3160193 w 5137844"/>
                  <a:gd name="connsiteY151" fmla="*/ 0 h 2523948"/>
                  <a:gd name="connsiteX152" fmla="*/ 3347536 w 5137844"/>
                  <a:gd name="connsiteY152" fmla="*/ 0 h 2523948"/>
                  <a:gd name="connsiteX153" fmla="*/ 4303193 w 5137844"/>
                  <a:gd name="connsiteY153" fmla="*/ 0 h 2523948"/>
                  <a:gd name="connsiteX154" fmla="*/ 4526872 w 5137844"/>
                  <a:gd name="connsiteY154" fmla="*/ 128477 h 2523948"/>
                  <a:gd name="connsiteX155" fmla="*/ 5106779 w 5137844"/>
                  <a:gd name="connsiteY155" fmla="*/ 1133497 h 2523948"/>
                  <a:gd name="connsiteX156" fmla="*/ 5106779 w 5137844"/>
                  <a:gd name="connsiteY156" fmla="*/ 1390451 h 2523948"/>
                  <a:gd name="connsiteX157" fmla="*/ 4526872 w 5137844"/>
                  <a:gd name="connsiteY157" fmla="*/ 2395471 h 2523948"/>
                  <a:gd name="connsiteX158" fmla="*/ 4303193 w 5137844"/>
                  <a:gd name="connsiteY158" fmla="*/ 2523948 h 2523948"/>
                  <a:gd name="connsiteX159" fmla="*/ 3160193 w 5137844"/>
                  <a:gd name="connsiteY159" fmla="*/ 2523948 h 2523948"/>
                  <a:gd name="connsiteX160" fmla="*/ 3143379 w 5137844"/>
                  <a:gd name="connsiteY160" fmla="*/ 2523948 h 2523948"/>
                  <a:gd name="connsiteX161" fmla="*/ 3135912 w 5137844"/>
                  <a:gd name="connsiteY161" fmla="*/ 2523948 h 2523948"/>
                  <a:gd name="connsiteX162" fmla="*/ 2000379 w 5137844"/>
                  <a:gd name="connsiteY162" fmla="*/ 2523948 h 2523948"/>
                  <a:gd name="connsiteX163" fmla="*/ 1992912 w 5137844"/>
                  <a:gd name="connsiteY163" fmla="*/ 2523948 h 2523948"/>
                  <a:gd name="connsiteX164" fmla="*/ 1976098 w 5137844"/>
                  <a:gd name="connsiteY164" fmla="*/ 2523948 h 2523948"/>
                  <a:gd name="connsiteX165" fmla="*/ 833098 w 5137844"/>
                  <a:gd name="connsiteY165" fmla="*/ 2523948 h 2523948"/>
                  <a:gd name="connsiteX166" fmla="*/ 609420 w 5137844"/>
                  <a:gd name="connsiteY166" fmla="*/ 2395471 h 2523948"/>
                  <a:gd name="connsiteX167" fmla="*/ 29513 w 5137844"/>
                  <a:gd name="connsiteY167" fmla="*/ 1390451 h 2523948"/>
                  <a:gd name="connsiteX168" fmla="*/ 0 w 5137844"/>
                  <a:gd name="connsiteY168" fmla="*/ 1261974 h 2523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5137844" h="2523948">
                    <a:moveTo>
                      <a:pt x="135606" y="1261974"/>
                    </a:moveTo>
                    <a:cubicBezTo>
                      <a:pt x="135606" y="1304409"/>
                      <a:pt x="144559" y="1346843"/>
                      <a:pt x="162467" y="1378906"/>
                    </a:cubicBezTo>
                    <a:cubicBezTo>
                      <a:pt x="162467" y="1378906"/>
                      <a:pt x="162467" y="1378906"/>
                      <a:pt x="690261" y="2293610"/>
                    </a:cubicBezTo>
                    <a:cubicBezTo>
                      <a:pt x="727960" y="2357733"/>
                      <a:pt x="820324" y="2410541"/>
                      <a:pt x="893838" y="2410541"/>
                    </a:cubicBezTo>
                    <a:lnTo>
                      <a:pt x="1084338" y="2410541"/>
                    </a:lnTo>
                    <a:lnTo>
                      <a:pt x="1934122" y="2410541"/>
                    </a:lnTo>
                    <a:lnTo>
                      <a:pt x="1949425" y="2410541"/>
                    </a:lnTo>
                    <a:lnTo>
                      <a:pt x="1956221" y="2410541"/>
                    </a:lnTo>
                    <a:lnTo>
                      <a:pt x="2124622" y="2410541"/>
                    </a:lnTo>
                    <a:lnTo>
                      <a:pt x="2139925" y="2410541"/>
                    </a:lnTo>
                    <a:lnTo>
                      <a:pt x="2146721" y="2410541"/>
                    </a:lnTo>
                    <a:lnTo>
                      <a:pt x="2989710" y="2410541"/>
                    </a:lnTo>
                    <a:lnTo>
                      <a:pt x="2996506" y="2410541"/>
                    </a:lnTo>
                    <a:lnTo>
                      <a:pt x="3011809" y="2410541"/>
                    </a:lnTo>
                    <a:lnTo>
                      <a:pt x="3180210" y="2410541"/>
                    </a:lnTo>
                    <a:lnTo>
                      <a:pt x="3187006" y="2410541"/>
                    </a:lnTo>
                    <a:lnTo>
                      <a:pt x="3202309" y="2410541"/>
                    </a:lnTo>
                    <a:lnTo>
                      <a:pt x="4052093" y="2410541"/>
                    </a:lnTo>
                    <a:lnTo>
                      <a:pt x="4242593" y="2410541"/>
                    </a:lnTo>
                    <a:cubicBezTo>
                      <a:pt x="4317992" y="2410541"/>
                      <a:pt x="4408471" y="2357733"/>
                      <a:pt x="4446171" y="2293610"/>
                    </a:cubicBezTo>
                    <a:cubicBezTo>
                      <a:pt x="4446171" y="2293610"/>
                      <a:pt x="4446171" y="2293610"/>
                      <a:pt x="4973965" y="1378906"/>
                    </a:cubicBezTo>
                    <a:cubicBezTo>
                      <a:pt x="5011664" y="1314782"/>
                      <a:pt x="5011664" y="1209166"/>
                      <a:pt x="4973965" y="1145043"/>
                    </a:cubicBezTo>
                    <a:cubicBezTo>
                      <a:pt x="4973965" y="1145043"/>
                      <a:pt x="4973965" y="1145043"/>
                      <a:pt x="4446171" y="230339"/>
                    </a:cubicBezTo>
                    <a:cubicBezTo>
                      <a:pt x="4408471" y="166215"/>
                      <a:pt x="4317992" y="113407"/>
                      <a:pt x="4242593" y="113407"/>
                    </a:cubicBezTo>
                    <a:cubicBezTo>
                      <a:pt x="4242593" y="113407"/>
                      <a:pt x="4242593" y="113407"/>
                      <a:pt x="4133871" y="113407"/>
                    </a:cubicBezTo>
                    <a:lnTo>
                      <a:pt x="4052093" y="113407"/>
                    </a:lnTo>
                    <a:lnTo>
                      <a:pt x="4050394" y="113407"/>
                    </a:lnTo>
                    <a:lnTo>
                      <a:pt x="4038503" y="113407"/>
                    </a:lnTo>
                    <a:lnTo>
                      <a:pt x="4030245" y="113407"/>
                    </a:lnTo>
                    <a:lnTo>
                      <a:pt x="4006226" y="113407"/>
                    </a:lnTo>
                    <a:lnTo>
                      <a:pt x="3943371" y="113407"/>
                    </a:lnTo>
                    <a:lnTo>
                      <a:pt x="3875656" y="113407"/>
                    </a:lnTo>
                    <a:lnTo>
                      <a:pt x="3839745" y="113407"/>
                    </a:lnTo>
                    <a:lnTo>
                      <a:pt x="3776065" y="113407"/>
                    </a:lnTo>
                    <a:lnTo>
                      <a:pt x="3685156" y="113407"/>
                    </a:lnTo>
                    <a:lnTo>
                      <a:pt x="3659911" y="113407"/>
                    </a:lnTo>
                    <a:lnTo>
                      <a:pt x="3585565" y="113407"/>
                    </a:lnTo>
                    <a:lnTo>
                      <a:pt x="3525919" y="113407"/>
                    </a:lnTo>
                    <a:lnTo>
                      <a:pt x="3469411" y="113407"/>
                    </a:lnTo>
                    <a:lnTo>
                      <a:pt x="3372816" y="113407"/>
                    </a:lnTo>
                    <a:lnTo>
                      <a:pt x="3335419" y="113407"/>
                    </a:lnTo>
                    <a:lnTo>
                      <a:pt x="3202309" y="113407"/>
                    </a:lnTo>
                    <a:lnTo>
                      <a:pt x="3200246" y="113407"/>
                    </a:lnTo>
                    <a:lnTo>
                      <a:pt x="3187006" y="113407"/>
                    </a:lnTo>
                    <a:lnTo>
                      <a:pt x="3185815" y="113407"/>
                    </a:lnTo>
                    <a:lnTo>
                      <a:pt x="3182316" y="113407"/>
                    </a:lnTo>
                    <a:lnTo>
                      <a:pt x="3180210" y="113407"/>
                    </a:lnTo>
                    <a:cubicBezTo>
                      <a:pt x="3180210" y="113407"/>
                      <a:pt x="3180210" y="113407"/>
                      <a:pt x="3163716" y="113407"/>
                    </a:cubicBezTo>
                    <a:lnTo>
                      <a:pt x="3146643" y="113407"/>
                    </a:lnTo>
                    <a:lnTo>
                      <a:pt x="3124544" y="113407"/>
                    </a:lnTo>
                    <a:lnTo>
                      <a:pt x="3070360" y="113407"/>
                    </a:lnTo>
                    <a:lnTo>
                      <a:pt x="3048262" y="113407"/>
                    </a:lnTo>
                    <a:lnTo>
                      <a:pt x="3014437" y="113407"/>
                    </a:lnTo>
                    <a:lnTo>
                      <a:pt x="3011809" y="113407"/>
                    </a:lnTo>
                    <a:lnTo>
                      <a:pt x="3009746" y="113407"/>
                    </a:lnTo>
                    <a:lnTo>
                      <a:pt x="2996506" y="113407"/>
                    </a:lnTo>
                    <a:lnTo>
                      <a:pt x="2995315" y="113407"/>
                    </a:lnTo>
                    <a:lnTo>
                      <a:pt x="2992338" y="113407"/>
                    </a:lnTo>
                    <a:lnTo>
                      <a:pt x="2989710" y="113407"/>
                    </a:lnTo>
                    <a:lnTo>
                      <a:pt x="2987648" y="113407"/>
                    </a:lnTo>
                    <a:lnTo>
                      <a:pt x="2973216" y="113407"/>
                    </a:lnTo>
                    <a:lnTo>
                      <a:pt x="2956143" y="113407"/>
                    </a:lnTo>
                    <a:lnTo>
                      <a:pt x="2944597" y="113407"/>
                    </a:lnTo>
                    <a:lnTo>
                      <a:pt x="2934044" y="113407"/>
                    </a:lnTo>
                    <a:lnTo>
                      <a:pt x="2922498" y="113407"/>
                    </a:lnTo>
                    <a:lnTo>
                      <a:pt x="2879860" y="113407"/>
                    </a:lnTo>
                    <a:lnTo>
                      <a:pt x="2859294" y="113407"/>
                    </a:lnTo>
                    <a:lnTo>
                      <a:pt x="2857762" y="113407"/>
                    </a:lnTo>
                    <a:lnTo>
                      <a:pt x="2837195" y="113407"/>
                    </a:lnTo>
                    <a:lnTo>
                      <a:pt x="2823937" y="113407"/>
                    </a:lnTo>
                    <a:lnTo>
                      <a:pt x="2801838" y="113407"/>
                    </a:lnTo>
                    <a:lnTo>
                      <a:pt x="2756982" y="113407"/>
                    </a:lnTo>
                    <a:lnTo>
                      <a:pt x="2754097" y="113407"/>
                    </a:lnTo>
                    <a:lnTo>
                      <a:pt x="2734884" y="113407"/>
                    </a:lnTo>
                    <a:lnTo>
                      <a:pt x="2731998" y="113407"/>
                    </a:lnTo>
                    <a:lnTo>
                      <a:pt x="2668794" y="113407"/>
                    </a:lnTo>
                    <a:lnTo>
                      <a:pt x="2646695" y="113407"/>
                    </a:lnTo>
                    <a:lnTo>
                      <a:pt x="2636115" y="113407"/>
                    </a:lnTo>
                    <a:lnTo>
                      <a:pt x="2614017" y="113407"/>
                    </a:lnTo>
                    <a:lnTo>
                      <a:pt x="2566482" y="113407"/>
                    </a:lnTo>
                    <a:lnTo>
                      <a:pt x="2544384" y="113407"/>
                    </a:lnTo>
                    <a:lnTo>
                      <a:pt x="2495147" y="113407"/>
                    </a:lnTo>
                    <a:lnTo>
                      <a:pt x="2473049" y="113407"/>
                    </a:lnTo>
                    <a:lnTo>
                      <a:pt x="2445615" y="113407"/>
                    </a:lnTo>
                    <a:lnTo>
                      <a:pt x="2423517" y="113407"/>
                    </a:lnTo>
                    <a:lnTo>
                      <a:pt x="2332532" y="113407"/>
                    </a:lnTo>
                    <a:lnTo>
                      <a:pt x="2310433" y="113407"/>
                    </a:lnTo>
                    <a:lnTo>
                      <a:pt x="2304647" y="113407"/>
                    </a:lnTo>
                    <a:lnTo>
                      <a:pt x="2282549" y="113407"/>
                    </a:lnTo>
                    <a:lnTo>
                      <a:pt x="2146721" y="113407"/>
                    </a:lnTo>
                    <a:lnTo>
                      <a:pt x="2142032" y="113407"/>
                    </a:lnTo>
                    <a:lnTo>
                      <a:pt x="2139925" y="113407"/>
                    </a:lnTo>
                    <a:lnTo>
                      <a:pt x="2137864" y="113407"/>
                    </a:lnTo>
                    <a:lnTo>
                      <a:pt x="2124622" y="113407"/>
                    </a:lnTo>
                    <a:lnTo>
                      <a:pt x="2123432" y="113407"/>
                    </a:lnTo>
                    <a:lnTo>
                      <a:pt x="2119933" y="113407"/>
                    </a:lnTo>
                    <a:lnTo>
                      <a:pt x="2097049" y="113407"/>
                    </a:lnTo>
                    <a:cubicBezTo>
                      <a:pt x="2073661" y="113407"/>
                      <a:pt x="2037517" y="113407"/>
                      <a:pt x="1981658" y="113407"/>
                    </a:cubicBezTo>
                    <a:lnTo>
                      <a:pt x="1956221" y="113407"/>
                    </a:lnTo>
                    <a:lnTo>
                      <a:pt x="1949425" y="113407"/>
                    </a:lnTo>
                    <a:lnTo>
                      <a:pt x="1947364" y="113407"/>
                    </a:lnTo>
                    <a:lnTo>
                      <a:pt x="1934122" y="113407"/>
                    </a:lnTo>
                    <a:lnTo>
                      <a:pt x="1932932" y="113407"/>
                    </a:lnTo>
                    <a:lnTo>
                      <a:pt x="1906549" y="113407"/>
                    </a:lnTo>
                    <a:lnTo>
                      <a:pt x="1882214" y="113407"/>
                    </a:lnTo>
                    <a:lnTo>
                      <a:pt x="1861030" y="113407"/>
                    </a:lnTo>
                    <a:lnTo>
                      <a:pt x="1791158" y="113407"/>
                    </a:lnTo>
                    <a:lnTo>
                      <a:pt x="1747978" y="113407"/>
                    </a:lnTo>
                    <a:lnTo>
                      <a:pt x="1691714" y="113407"/>
                    </a:lnTo>
                    <a:lnTo>
                      <a:pt x="1573733" y="113407"/>
                    </a:lnTo>
                    <a:lnTo>
                      <a:pt x="1557478" y="113407"/>
                    </a:lnTo>
                    <a:lnTo>
                      <a:pt x="1383233" y="113407"/>
                    </a:lnTo>
                    <a:lnTo>
                      <a:pt x="1354259" y="113407"/>
                    </a:lnTo>
                    <a:lnTo>
                      <a:pt x="1163759" y="113407"/>
                    </a:lnTo>
                    <a:lnTo>
                      <a:pt x="1084338" y="113407"/>
                    </a:lnTo>
                    <a:lnTo>
                      <a:pt x="893838" y="113407"/>
                    </a:lnTo>
                    <a:cubicBezTo>
                      <a:pt x="820324" y="113407"/>
                      <a:pt x="727960" y="166215"/>
                      <a:pt x="690261" y="230339"/>
                    </a:cubicBezTo>
                    <a:cubicBezTo>
                      <a:pt x="690261" y="230339"/>
                      <a:pt x="690261" y="230339"/>
                      <a:pt x="162467" y="1145043"/>
                    </a:cubicBezTo>
                    <a:cubicBezTo>
                      <a:pt x="144559" y="1177105"/>
                      <a:pt x="135606" y="1219539"/>
                      <a:pt x="135606" y="1261974"/>
                    </a:cubicBezTo>
                    <a:close/>
                    <a:moveTo>
                      <a:pt x="0" y="1261974"/>
                    </a:moveTo>
                    <a:cubicBezTo>
                      <a:pt x="0" y="1215349"/>
                      <a:pt x="9837" y="1168725"/>
                      <a:pt x="29513" y="1133497"/>
                    </a:cubicBezTo>
                    <a:cubicBezTo>
                      <a:pt x="609420" y="128477"/>
                      <a:pt x="609420" y="128477"/>
                      <a:pt x="609420" y="128477"/>
                    </a:cubicBezTo>
                    <a:cubicBezTo>
                      <a:pt x="650842" y="58022"/>
                      <a:pt x="752325" y="0"/>
                      <a:pt x="833098" y="0"/>
                    </a:cubicBezTo>
                    <a:cubicBezTo>
                      <a:pt x="1702959" y="0"/>
                      <a:pt x="1920424" y="0"/>
                      <a:pt x="1974790" y="0"/>
                    </a:cubicBezTo>
                    <a:lnTo>
                      <a:pt x="1976098" y="0"/>
                    </a:lnTo>
                    <a:lnTo>
                      <a:pt x="1990647" y="0"/>
                    </a:lnTo>
                    <a:lnTo>
                      <a:pt x="1992912" y="0"/>
                    </a:lnTo>
                    <a:lnTo>
                      <a:pt x="2000379" y="0"/>
                    </a:lnTo>
                    <a:lnTo>
                      <a:pt x="2180255" y="0"/>
                    </a:lnTo>
                    <a:lnTo>
                      <a:pt x="2204536" y="0"/>
                    </a:lnTo>
                    <a:lnTo>
                      <a:pt x="2358928" y="0"/>
                    </a:lnTo>
                    <a:lnTo>
                      <a:pt x="2383208" y="0"/>
                    </a:lnTo>
                    <a:lnTo>
                      <a:pt x="2513815" y="0"/>
                    </a:lnTo>
                    <a:lnTo>
                      <a:pt x="2538095" y="0"/>
                    </a:lnTo>
                    <a:lnTo>
                      <a:pt x="2646616" y="0"/>
                    </a:lnTo>
                    <a:lnTo>
                      <a:pt x="2670896" y="0"/>
                    </a:lnTo>
                    <a:lnTo>
                      <a:pt x="2759029" y="0"/>
                    </a:lnTo>
                    <a:lnTo>
                      <a:pt x="2783310" y="0"/>
                    </a:lnTo>
                    <a:lnTo>
                      <a:pt x="2852754" y="0"/>
                    </a:lnTo>
                    <a:lnTo>
                      <a:pt x="2877035" y="0"/>
                    </a:lnTo>
                    <a:lnTo>
                      <a:pt x="2929490" y="0"/>
                    </a:lnTo>
                    <a:lnTo>
                      <a:pt x="2953771" y="0"/>
                    </a:lnTo>
                    <a:lnTo>
                      <a:pt x="2990936" y="0"/>
                    </a:lnTo>
                    <a:lnTo>
                      <a:pt x="3015216" y="0"/>
                    </a:lnTo>
                    <a:lnTo>
                      <a:pt x="3074750" y="0"/>
                    </a:lnTo>
                    <a:lnTo>
                      <a:pt x="3099031" y="0"/>
                    </a:lnTo>
                    <a:lnTo>
                      <a:pt x="3117790" y="0"/>
                    </a:lnTo>
                    <a:cubicBezTo>
                      <a:pt x="3135912" y="0"/>
                      <a:pt x="3135912" y="0"/>
                      <a:pt x="3135912" y="0"/>
                    </a:cubicBezTo>
                    <a:lnTo>
                      <a:pt x="3142071" y="0"/>
                    </a:lnTo>
                    <a:lnTo>
                      <a:pt x="3143379" y="0"/>
                    </a:lnTo>
                    <a:lnTo>
                      <a:pt x="3157927" y="0"/>
                    </a:lnTo>
                    <a:lnTo>
                      <a:pt x="3160193" y="0"/>
                    </a:lnTo>
                    <a:lnTo>
                      <a:pt x="3347536" y="0"/>
                    </a:lnTo>
                    <a:cubicBezTo>
                      <a:pt x="4303193" y="0"/>
                      <a:pt x="4303193" y="0"/>
                      <a:pt x="4303193" y="0"/>
                    </a:cubicBezTo>
                    <a:cubicBezTo>
                      <a:pt x="4386037" y="0"/>
                      <a:pt x="4485449" y="58022"/>
                      <a:pt x="4526872" y="128477"/>
                    </a:cubicBezTo>
                    <a:cubicBezTo>
                      <a:pt x="5106779" y="1133497"/>
                      <a:pt x="5106779" y="1133497"/>
                      <a:pt x="5106779" y="1133497"/>
                    </a:cubicBezTo>
                    <a:cubicBezTo>
                      <a:pt x="5148200" y="1203952"/>
                      <a:pt x="5148200" y="1319996"/>
                      <a:pt x="5106779" y="1390451"/>
                    </a:cubicBezTo>
                    <a:cubicBezTo>
                      <a:pt x="4526872" y="2395471"/>
                      <a:pt x="4526872" y="2395471"/>
                      <a:pt x="4526872" y="2395471"/>
                    </a:cubicBezTo>
                    <a:cubicBezTo>
                      <a:pt x="4485449" y="2465926"/>
                      <a:pt x="4386037" y="2523948"/>
                      <a:pt x="4303193" y="2523948"/>
                    </a:cubicBezTo>
                    <a:lnTo>
                      <a:pt x="3160193" y="2523948"/>
                    </a:lnTo>
                    <a:lnTo>
                      <a:pt x="3143379" y="2523948"/>
                    </a:lnTo>
                    <a:lnTo>
                      <a:pt x="3135912" y="2523948"/>
                    </a:lnTo>
                    <a:lnTo>
                      <a:pt x="2000379" y="2523948"/>
                    </a:lnTo>
                    <a:lnTo>
                      <a:pt x="1992912" y="2523948"/>
                    </a:lnTo>
                    <a:lnTo>
                      <a:pt x="1976098" y="2523948"/>
                    </a:lnTo>
                    <a:lnTo>
                      <a:pt x="833098" y="2523948"/>
                    </a:lnTo>
                    <a:cubicBezTo>
                      <a:pt x="752325" y="2523948"/>
                      <a:pt x="650842" y="2465926"/>
                      <a:pt x="609420" y="2395471"/>
                    </a:cubicBezTo>
                    <a:cubicBezTo>
                      <a:pt x="29513" y="1390451"/>
                      <a:pt x="29513" y="1390451"/>
                      <a:pt x="29513" y="1390451"/>
                    </a:cubicBezTo>
                    <a:cubicBezTo>
                      <a:pt x="9837" y="1355223"/>
                      <a:pt x="0" y="1308599"/>
                      <a:pt x="0" y="126197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5400"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006717B4-9879-D644-90E7-C451689D8782}"/>
                  </a:ext>
                </a:extLst>
              </p:cNvPr>
              <p:cNvSpPr/>
              <p:nvPr/>
            </p:nvSpPr>
            <p:spPr>
              <a:xfrm>
                <a:off x="773540" y="2423160"/>
                <a:ext cx="2376264" cy="62671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2" name="TextBox 30">
              <a:extLst>
                <a:ext uri="{FF2B5EF4-FFF2-40B4-BE49-F238E27FC236}">
                  <a16:creationId xmlns:a16="http://schemas.microsoft.com/office/drawing/2014/main" id="{5D25D9DE-D699-CC46-B558-AC0F56F2C08C}"/>
                </a:ext>
              </a:extLst>
            </p:cNvPr>
            <p:cNvSpPr txBox="1"/>
            <p:nvPr/>
          </p:nvSpPr>
          <p:spPr>
            <a:xfrm>
              <a:off x="1345606" y="2775151"/>
              <a:ext cx="156331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大健康管理</a:t>
              </a:r>
            </a:p>
          </p:txBody>
        </p:sp>
        <p:sp>
          <p:nvSpPr>
            <p:cNvPr id="53" name="TextBox 29">
              <a:extLst>
                <a:ext uri="{FF2B5EF4-FFF2-40B4-BE49-F238E27FC236}">
                  <a16:creationId xmlns:a16="http://schemas.microsoft.com/office/drawing/2014/main" id="{48574004-F1D1-234F-8705-29357E6A99C5}"/>
                </a:ext>
              </a:extLst>
            </p:cNvPr>
            <p:cNvSpPr txBox="1"/>
            <p:nvPr/>
          </p:nvSpPr>
          <p:spPr>
            <a:xfrm>
              <a:off x="1441894" y="3352273"/>
              <a:ext cx="1467021" cy="15777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</a:rPr>
                <a:t>预防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</a:rPr>
                <a:t>保健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</a:rPr>
                <a:t>治疗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</a:rPr>
                <a:t>康复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</a:rPr>
                <a:t>养老养生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8552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51">
            <a:extLst>
              <a:ext uri="{FF2B5EF4-FFF2-40B4-BE49-F238E27FC236}">
                <a16:creationId xmlns:a16="http://schemas.microsoft.com/office/drawing/2014/main" id="{6AD489AE-16FC-FC41-8E4C-C6B9F260D67D}"/>
              </a:ext>
            </a:extLst>
          </p:cNvPr>
          <p:cNvSpPr txBox="1"/>
          <p:nvPr/>
        </p:nvSpPr>
        <p:spPr>
          <a:xfrm>
            <a:off x="406086" y="244015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互联网平台的三个重要特征</a:t>
            </a:r>
          </a:p>
        </p:txBody>
      </p:sp>
      <p:sp>
        <p:nvSpPr>
          <p:cNvPr id="27" name="等腰三角形 14">
            <a:extLst>
              <a:ext uri="{FF2B5EF4-FFF2-40B4-BE49-F238E27FC236}">
                <a16:creationId xmlns:a16="http://schemas.microsoft.com/office/drawing/2014/main" id="{CE7CC821-43A1-7841-8530-98E608658F53}"/>
              </a:ext>
            </a:extLst>
          </p:cNvPr>
          <p:cNvSpPr/>
          <p:nvPr/>
        </p:nvSpPr>
        <p:spPr>
          <a:xfrm>
            <a:off x="4027603" y="3406739"/>
            <a:ext cx="925095" cy="797495"/>
          </a:xfrm>
          <a:prstGeom prst="triangle">
            <a:avLst/>
          </a:prstGeom>
          <a:solidFill>
            <a:srgbClr val="3D9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微软雅黑"/>
              <a:cs typeface="+mn-cs"/>
              <a:sym typeface="Arial"/>
            </a:endParaRPr>
          </a:p>
        </p:txBody>
      </p:sp>
      <p:sp>
        <p:nvSpPr>
          <p:cNvPr id="28" name="等腰三角形 15">
            <a:extLst>
              <a:ext uri="{FF2B5EF4-FFF2-40B4-BE49-F238E27FC236}">
                <a16:creationId xmlns:a16="http://schemas.microsoft.com/office/drawing/2014/main" id="{C1C4CAD0-6CC9-9748-B58D-1814116BA370}"/>
              </a:ext>
            </a:extLst>
          </p:cNvPr>
          <p:cNvSpPr/>
          <p:nvPr/>
        </p:nvSpPr>
        <p:spPr>
          <a:xfrm>
            <a:off x="6814457" y="3406739"/>
            <a:ext cx="925095" cy="797495"/>
          </a:xfrm>
          <a:prstGeom prst="triangle">
            <a:avLst/>
          </a:prstGeom>
          <a:solidFill>
            <a:srgbClr val="446A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微软雅黑"/>
              <a:cs typeface="+mn-cs"/>
              <a:sym typeface="Arial"/>
            </a:endParaRPr>
          </a:p>
        </p:txBody>
      </p:sp>
      <p:sp>
        <p:nvSpPr>
          <p:cNvPr id="29" name="等腰三角形 16">
            <a:extLst>
              <a:ext uri="{FF2B5EF4-FFF2-40B4-BE49-F238E27FC236}">
                <a16:creationId xmlns:a16="http://schemas.microsoft.com/office/drawing/2014/main" id="{8315DB92-1F8B-AE4F-9381-C9C3A595F861}"/>
              </a:ext>
            </a:extLst>
          </p:cNvPr>
          <p:cNvSpPr/>
          <p:nvPr/>
        </p:nvSpPr>
        <p:spPr>
          <a:xfrm flipV="1">
            <a:off x="4027603" y="2002864"/>
            <a:ext cx="925095" cy="797495"/>
          </a:xfrm>
          <a:prstGeom prst="triangle">
            <a:avLst/>
          </a:prstGeom>
          <a:solidFill>
            <a:srgbClr val="3D9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微软雅黑"/>
              <a:cs typeface="+mn-cs"/>
              <a:sym typeface="Arial"/>
            </a:endParaRPr>
          </a:p>
        </p:txBody>
      </p:sp>
      <p:sp>
        <p:nvSpPr>
          <p:cNvPr id="30" name="等腰三角形 17">
            <a:extLst>
              <a:ext uri="{FF2B5EF4-FFF2-40B4-BE49-F238E27FC236}">
                <a16:creationId xmlns:a16="http://schemas.microsoft.com/office/drawing/2014/main" id="{C8D2F6C4-D4ED-3745-B22D-903CDEDD7283}"/>
              </a:ext>
            </a:extLst>
          </p:cNvPr>
          <p:cNvSpPr/>
          <p:nvPr/>
        </p:nvSpPr>
        <p:spPr>
          <a:xfrm flipV="1">
            <a:off x="6814457" y="2002864"/>
            <a:ext cx="925095" cy="797495"/>
          </a:xfrm>
          <a:prstGeom prst="triangle">
            <a:avLst/>
          </a:prstGeom>
          <a:solidFill>
            <a:srgbClr val="446A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微软雅黑"/>
              <a:cs typeface="+mn-cs"/>
              <a:sym typeface="Arial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315D936-3CB1-944A-BF06-F0A4260CB121}"/>
              </a:ext>
            </a:extLst>
          </p:cNvPr>
          <p:cNvGrpSpPr/>
          <p:nvPr/>
        </p:nvGrpSpPr>
        <p:grpSpPr>
          <a:xfrm>
            <a:off x="2236225" y="4661040"/>
            <a:ext cx="2244151" cy="1130573"/>
            <a:chOff x="3762506" y="1807841"/>
            <a:chExt cx="2244151" cy="1130573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BA0ABAD-84D5-2844-B942-8FA755D23EC4}"/>
                </a:ext>
              </a:extLst>
            </p:cNvPr>
            <p:cNvSpPr/>
            <p:nvPr/>
          </p:nvSpPr>
          <p:spPr>
            <a:xfrm>
              <a:off x="3762584" y="2110110"/>
              <a:ext cx="2244073" cy="82830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lnSpc>
                  <a:spcPts val="2000"/>
                </a:lnSpc>
                <a:buNone/>
                <a:defRPr/>
              </a:pPr>
              <a:r>
                <a:rPr lang="zh-CN" altLang="en-US" sz="1050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+mn-lt"/>
                  <a:sym typeface="FZHei-B01S" panose="02010601030101010101" pitchFamily="2" charset="-122"/>
                </a:rPr>
                <a:t>平台成长到与市场、企业同等重要的位置</a:t>
              </a:r>
            </a:p>
            <a:p>
              <a:pPr lvl="0" algn="ctr">
                <a:lnSpc>
                  <a:spcPts val="2000"/>
                </a:lnSpc>
                <a:buNone/>
                <a:defRPr/>
              </a:pPr>
              <a:endParaRPr lang="zh-CN" altLang="en-US" sz="1050" dirty="0">
                <a:solidFill>
                  <a:schemeClr val="tx1">
                    <a:lumMod val="60000"/>
                    <a:lumOff val="40000"/>
                  </a:schemeClr>
                </a:solidFill>
                <a:ea typeface="+mn-lt"/>
                <a:sym typeface="FZHei-B01S" panose="02010601030101010101" pitchFamily="2" charset="-122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1E9CA55-7DAE-6D47-8F09-D58B726406DE}"/>
                </a:ext>
              </a:extLst>
            </p:cNvPr>
            <p:cNvSpPr txBox="1"/>
            <p:nvPr/>
          </p:nvSpPr>
          <p:spPr>
            <a:xfrm>
              <a:off x="3762506" y="1807841"/>
              <a:ext cx="21751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b="1" dirty="0">
                  <a:solidFill>
                    <a:srgbClr val="5C9C9B"/>
                  </a:solidFill>
                  <a:ea typeface="微软雅黑"/>
                  <a:cs typeface="+mn-ea"/>
                  <a:sym typeface="Arial"/>
                </a:rPr>
                <a:t>特征一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5C9C9B"/>
                </a:solidFill>
                <a:effectLst/>
                <a:uLnTx/>
                <a:uFillTx/>
                <a:ea typeface="微软雅黑"/>
                <a:cs typeface="+mn-ea"/>
                <a:sym typeface="Arial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6C208E5D-09C7-E746-B385-BD436135AD57}"/>
              </a:ext>
            </a:extLst>
          </p:cNvPr>
          <p:cNvGrpSpPr/>
          <p:nvPr/>
        </p:nvGrpSpPr>
        <p:grpSpPr>
          <a:xfrm>
            <a:off x="5075678" y="4661040"/>
            <a:ext cx="2244151" cy="875183"/>
            <a:chOff x="3762506" y="1807841"/>
            <a:chExt cx="2244151" cy="875183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FCD0BA3-5AE4-9442-87EE-C7234BFF7A30}"/>
                </a:ext>
              </a:extLst>
            </p:cNvPr>
            <p:cNvSpPr/>
            <p:nvPr/>
          </p:nvSpPr>
          <p:spPr>
            <a:xfrm>
              <a:off x="3762584" y="2110110"/>
              <a:ext cx="2244073" cy="57291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lnSpc>
                  <a:spcPts val="2000"/>
                </a:lnSpc>
                <a:buNone/>
                <a:defRPr/>
              </a:pPr>
              <a:r>
                <a:rPr lang="zh-CN" altLang="en-US" sz="1050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+mn-lt"/>
                  <a:sym typeface="FZHei-B01S" panose="02010601030101010101" pitchFamily="2" charset="-122"/>
                </a:rPr>
                <a:t>是整个社会中的主导公司形态从产品型公司转向平台型公司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EF4F2645-91ED-1F46-A8D4-65A29FA4771D}"/>
                </a:ext>
              </a:extLst>
            </p:cNvPr>
            <p:cNvSpPr txBox="1"/>
            <p:nvPr/>
          </p:nvSpPr>
          <p:spPr>
            <a:xfrm>
              <a:off x="3762506" y="1807841"/>
              <a:ext cx="21751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b="1" dirty="0">
                  <a:solidFill>
                    <a:srgbClr val="3D9391"/>
                  </a:solidFill>
                  <a:ea typeface="微软雅黑"/>
                  <a:cs typeface="+mn-ea"/>
                  <a:sym typeface="Arial"/>
                </a:rPr>
                <a:t>特征二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3D9391"/>
                </a:solidFill>
                <a:effectLst/>
                <a:uLnTx/>
                <a:uFillTx/>
                <a:ea typeface="微软雅黑"/>
                <a:cs typeface="+mn-ea"/>
                <a:sym typeface="Arial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F71B99A1-7A12-C441-ABD6-6E7C543A2DA9}"/>
              </a:ext>
            </a:extLst>
          </p:cNvPr>
          <p:cNvGrpSpPr/>
          <p:nvPr/>
        </p:nvGrpSpPr>
        <p:grpSpPr>
          <a:xfrm>
            <a:off x="7915130" y="4661040"/>
            <a:ext cx="2244151" cy="1164043"/>
            <a:chOff x="3762506" y="1807841"/>
            <a:chExt cx="2244151" cy="1164043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0A02BF8D-12C7-1A4D-81F6-676F8708BFD9}"/>
                </a:ext>
              </a:extLst>
            </p:cNvPr>
            <p:cNvSpPr/>
            <p:nvPr/>
          </p:nvSpPr>
          <p:spPr>
            <a:xfrm>
              <a:off x="3762584" y="2110110"/>
              <a:ext cx="2244073" cy="86177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lnSpc>
                  <a:spcPts val="2000"/>
                </a:lnSpc>
                <a:buNone/>
                <a:defRPr/>
              </a:pPr>
              <a:r>
                <a:rPr lang="zh-CN" altLang="en-US" sz="1050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+mn-lt"/>
                  <a:sym typeface="FZHei-B01S" panose="02010601030101010101" pitchFamily="2" charset="-122"/>
                </a:rPr>
                <a:t>是技术驱动的互联网平台成为经济、社会与生活中新的资源配置与组织方式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933E587-C023-AA44-A803-3335DE395AFA}"/>
                </a:ext>
              </a:extLst>
            </p:cNvPr>
            <p:cNvSpPr txBox="1"/>
            <p:nvPr/>
          </p:nvSpPr>
          <p:spPr>
            <a:xfrm>
              <a:off x="3762506" y="1807841"/>
              <a:ext cx="21751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b="1" dirty="0">
                  <a:solidFill>
                    <a:srgbClr val="3D9391"/>
                  </a:solidFill>
                  <a:ea typeface="微软雅黑"/>
                  <a:cs typeface="+mn-ea"/>
                  <a:sym typeface="Arial"/>
                </a:rPr>
                <a:t>特征三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3D9391"/>
                </a:solidFill>
                <a:effectLst/>
                <a:uLnTx/>
                <a:uFillTx/>
                <a:ea typeface="微软雅黑"/>
                <a:cs typeface="+mn-ea"/>
                <a:sym typeface="Arial"/>
              </a:endParaRPr>
            </a:p>
          </p:txBody>
        </p:sp>
      </p:grpSp>
      <p:pic>
        <p:nvPicPr>
          <p:cNvPr id="40" name="图片 39">
            <a:extLst>
              <a:ext uri="{FF2B5EF4-FFF2-40B4-BE49-F238E27FC236}">
                <a16:creationId xmlns:a16="http://schemas.microsoft.com/office/drawing/2014/main" id="{BD108BE3-5097-4943-AC78-5C9F17571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511" y="2018403"/>
            <a:ext cx="2535563" cy="2185831"/>
          </a:xfrm>
          <a:prstGeom prst="hexagon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37288ABB-C815-294A-8B45-6383F65133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602" y="2002864"/>
            <a:ext cx="2687679" cy="2201370"/>
          </a:xfrm>
          <a:prstGeom prst="hexagon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0B5549DD-1C76-2D46-B591-7FB17FB5F0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44" y="2018403"/>
            <a:ext cx="2687679" cy="2185831"/>
          </a:xfrm>
          <a:prstGeom prst="hexagon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25EDC1DB-15E1-EE42-9FE5-EEEFE9612A5E}"/>
              </a:ext>
            </a:extLst>
          </p:cNvPr>
          <p:cNvSpPr txBox="1"/>
          <p:nvPr/>
        </p:nvSpPr>
        <p:spPr>
          <a:xfrm>
            <a:off x="1106073" y="1137141"/>
            <a:ext cx="9973448" cy="391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620"/>
              </a:lnSpc>
            </a:pPr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互联网平台连接人们的线上线下生活，由平台企业演化出平台生态或平台经济已是大势所趋</a:t>
            </a:r>
          </a:p>
        </p:txBody>
      </p:sp>
    </p:spTree>
    <p:extLst>
      <p:ext uri="{BB962C8B-B14F-4D97-AF65-F5344CB8AC3E}">
        <p14:creationId xmlns:p14="http://schemas.microsoft.com/office/powerpoint/2010/main" val="37427062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8ADFBE02-FC6E-4E1F-87F4-31D47C46FB23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19-包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Theme">
  <a:themeElements>
    <a:clrScheme name="Logic Colored">
      <a:dk1>
        <a:srgbClr val="32363F"/>
      </a:dk1>
      <a:lt1>
        <a:sysClr val="window" lastClr="FFFFFF"/>
      </a:lt1>
      <a:dk2>
        <a:srgbClr val="AAB2BD"/>
      </a:dk2>
      <a:lt2>
        <a:srgbClr val="EEF2F5"/>
      </a:lt2>
      <a:accent1>
        <a:srgbClr val="00A09D"/>
      </a:accent1>
      <a:accent2>
        <a:srgbClr val="1891AB"/>
      </a:accent2>
      <a:accent3>
        <a:srgbClr val="4276AA"/>
      </a:accent3>
      <a:accent4>
        <a:srgbClr val="5268A5"/>
      </a:accent4>
      <a:accent5>
        <a:srgbClr val="5E5CA2"/>
      </a:accent5>
      <a:accent6>
        <a:srgbClr val="2C85AE"/>
      </a:accent6>
      <a:hlink>
        <a:srgbClr val="FF9604"/>
      </a:hlink>
      <a:folHlink>
        <a:srgbClr val="FB155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1685</TotalTime>
  <Words>1539</Words>
  <Application>Microsoft Macintosh PowerPoint</Application>
  <PresentationFormat>宽屏</PresentationFormat>
  <Paragraphs>212</Paragraphs>
  <Slides>23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7" baseType="lpstr">
      <vt:lpstr>方正黑体简体</vt:lpstr>
      <vt:lpstr>方正兰亭黑简体</vt:lpstr>
      <vt:lpstr>黑体</vt:lpstr>
      <vt:lpstr>宋体</vt:lpstr>
      <vt:lpstr>Microsoft YaHei</vt:lpstr>
      <vt:lpstr>Microsoft YaHei</vt:lpstr>
      <vt:lpstr>微软雅黑-粗</vt:lpstr>
      <vt:lpstr>Agency FB</vt:lpstr>
      <vt:lpstr>Bebas</vt:lpstr>
      <vt:lpstr>FZDaHei-B02S</vt:lpstr>
      <vt:lpstr>FZHei-B01S</vt:lpstr>
      <vt:lpstr>굴림</vt:lpstr>
      <vt:lpstr>Lato Light</vt:lpstr>
      <vt:lpstr>Open Sans</vt:lpstr>
      <vt:lpstr>PingFang SC</vt:lpstr>
      <vt:lpstr>Source Han Sans CN</vt:lpstr>
      <vt:lpstr>Yuppy SC</vt:lpstr>
      <vt:lpstr>Arial</vt:lpstr>
      <vt:lpstr>Calibri</vt:lpstr>
      <vt:lpstr>Gill Sans</vt:lpstr>
      <vt:lpstr>Impact MT Std</vt:lpstr>
      <vt:lpstr>Tahoma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19-包</dc:title>
  <dc:creator>SimpleSmart</dc:creator>
  <cp:lastModifiedBy>Microsoft Office User</cp:lastModifiedBy>
  <cp:revision>1585</cp:revision>
  <cp:lastPrinted>2019-01-10T01:01:25Z</cp:lastPrinted>
  <dcterms:created xsi:type="dcterms:W3CDTF">2015-07-02T09:55:46Z</dcterms:created>
  <dcterms:modified xsi:type="dcterms:W3CDTF">2019-02-01T03:36:09Z</dcterms:modified>
</cp:coreProperties>
</file>